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7.jpg" ContentType="image/jpg"/>
  <Override PartName="/ppt/media/image8.jpg" ContentType="image/jpg"/>
  <Override PartName="/ppt/media/image10.jpg" ContentType="image/jpg"/>
  <Override PartName="/ppt/media/image11.jpg" ContentType="image/jpg"/>
  <Override PartName="/ppt/media/image14.jpg" ContentType="image/jpg"/>
  <Override PartName="/ppt/media/image16.jpg" ContentType="image/jpg"/>
  <Override PartName="/ppt/media/image18.jpg" ContentType="image/jpg"/>
  <Override PartName="/ppt/media/image19.jpg" ContentType="image/jpg"/>
  <Override PartName="/ppt/media/image20.jpg" ContentType="image/jpg"/>
  <Override PartName="/ppt/media/image21.jpg" ContentType="image/jpg"/>
  <Override PartName="/ppt/media/image22.jpg" ContentType="image/jpg"/>
  <Override PartName="/ppt/media/image23.jpg" ContentType="image/jpg"/>
  <Override PartName="/ppt/media/image24.jpg" ContentType="image/jpg"/>
  <Override PartName="/ppt/media/image25.jpg" ContentType="image/jpg"/>
  <Override PartName="/ppt/media/image26.jpg" ContentType="image/jpg"/>
  <Override PartName="/ppt/media/image28.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ppt/media/image39.jpg" ContentType="image/jpg"/>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media/image45.jpg" ContentType="image/jpg"/>
  <Override PartName="/ppt/media/image46.jpg" ContentType="image/jpg"/>
  <Override PartName="/ppt/media/image47.jpg" ContentType="image/jpg"/>
  <Override PartName="/ppt/media/image48.jpg" ContentType="image/jp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36"/>
  </p:notesMasterIdLst>
  <p:sldIdLst>
    <p:sldId id="256" r:id="rId2"/>
    <p:sldId id="257" r:id="rId3"/>
    <p:sldId id="283" r:id="rId4"/>
    <p:sldId id="259" r:id="rId5"/>
    <p:sldId id="284" r:id="rId6"/>
    <p:sldId id="260" r:id="rId7"/>
    <p:sldId id="261" r:id="rId8"/>
    <p:sldId id="262" r:id="rId9"/>
    <p:sldId id="263" r:id="rId10"/>
    <p:sldId id="264" r:id="rId11"/>
    <p:sldId id="285" r:id="rId12"/>
    <p:sldId id="266" r:id="rId13"/>
    <p:sldId id="269" r:id="rId14"/>
    <p:sldId id="290" r:id="rId15"/>
    <p:sldId id="291" r:id="rId16"/>
    <p:sldId id="296" r:id="rId17"/>
    <p:sldId id="297" r:id="rId18"/>
    <p:sldId id="299" r:id="rId19"/>
    <p:sldId id="312" r:id="rId20"/>
    <p:sldId id="287" r:id="rId21"/>
    <p:sldId id="301" r:id="rId22"/>
    <p:sldId id="302" r:id="rId23"/>
    <p:sldId id="303" r:id="rId24"/>
    <p:sldId id="279" r:id="rId25"/>
    <p:sldId id="282" r:id="rId26"/>
    <p:sldId id="310" r:id="rId27"/>
    <p:sldId id="309" r:id="rId28"/>
    <p:sldId id="304" r:id="rId29"/>
    <p:sldId id="306" r:id="rId30"/>
    <p:sldId id="307" r:id="rId31"/>
    <p:sldId id="308" r:id="rId32"/>
    <p:sldId id="311" r:id="rId33"/>
    <p:sldId id="298" r:id="rId34"/>
    <p:sldId id="313" r:id="rId35"/>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764" y="96"/>
      </p:cViewPr>
      <p:guideLst>
        <p:guide orient="horz" pos="2880"/>
        <p:guide pos="2160"/>
      </p:guideLst>
    </p:cSldViewPr>
  </p:slideViewPr>
  <p:notesTextViewPr>
    <p:cViewPr>
      <p:scale>
        <a:sx n="100" d="100"/>
        <a:sy n="100" d="100"/>
      </p:scale>
      <p:origin x="0" y="0"/>
    </p:cViewPr>
  </p:notesTextViewPr>
  <p:notesViewPr>
    <p:cSldViewPr>
      <p:cViewPr varScale="1">
        <p:scale>
          <a:sx n="112" d="100"/>
          <a:sy n="112" d="100"/>
        </p:scale>
        <p:origin x="250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3A9EBEF-D0FE-48A1-B87C-CC5BEDA5F96C}" type="datetimeFigureOut">
              <a:rPr lang="en-US" smtClean="0"/>
              <a:t>11/8/2024</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F1AEE92-7C41-47CF-B58A-93FE17C2FC86}" type="slidenum">
              <a:rPr lang="en-US" smtClean="0"/>
              <a:t>‹#›</a:t>
            </a:fld>
            <a:endParaRPr lang="en-US"/>
          </a:p>
        </p:txBody>
      </p:sp>
    </p:spTree>
    <p:extLst>
      <p:ext uri="{BB962C8B-B14F-4D97-AF65-F5344CB8AC3E}">
        <p14:creationId xmlns:p14="http://schemas.microsoft.com/office/powerpoint/2010/main" val="46448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1AEE92-7C41-47CF-B58A-93FE17C2FC86}" type="slidenum">
              <a:rPr lang="en-US" smtClean="0"/>
              <a:t>27</a:t>
            </a:fld>
            <a:endParaRPr lang="en-US"/>
          </a:p>
        </p:txBody>
      </p:sp>
    </p:spTree>
    <p:extLst>
      <p:ext uri="{BB962C8B-B14F-4D97-AF65-F5344CB8AC3E}">
        <p14:creationId xmlns:p14="http://schemas.microsoft.com/office/powerpoint/2010/main" val="2188205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fld id="{1D8BD707-D9CF-40AE-B4C6-C98DA3205C09}" type="datetimeFigureOut">
              <a:rPr lang="en-US" smtClean="0"/>
              <a:t>11/8/2024</a:t>
            </a:fld>
            <a:endParaRPr lang="en-US"/>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85634326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5183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0217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5338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fld id="{1D8BD707-D9CF-40AE-B4C6-C98DA3205C09}" type="datetimeFigureOut">
              <a:rPr lang="en-US" smtClean="0"/>
              <a:t>11/8/2024</a:t>
            </a:fld>
            <a:endParaRPr lang="en-US"/>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3179196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1309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1930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88153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8682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t>11/8/2024</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B6F15528-21DE-4FAA-801E-634DDDAF4B2B}" type="slidenum">
              <a:rPr lang="en-US" smtClean="0"/>
              <a:t>‹#›</a:t>
            </a:fld>
            <a:endParaRPr lang="en-US"/>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9002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D8BD707-D9CF-40AE-B4C6-C98DA3205C09}" type="datetimeFigureOut">
              <a:rPr lang="en-US" smtClean="0"/>
              <a:t>11/8/2024</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B6F15528-21DE-4FAA-801E-634DDDAF4B2B}" type="slidenum">
              <a:rPr lang="en-US" smtClean="0"/>
              <a:t>‹#›</a:t>
            </a:fld>
            <a:endParaRPr lang="en-US"/>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1461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1D8BD707-D9CF-40AE-B4C6-C98DA3205C09}" type="datetimeFigureOut">
              <a:rPr lang="en-US" smtClean="0"/>
              <a:t>11/8/2024</a:t>
            </a:fld>
            <a:endParaRPr lang="en-US"/>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09246688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23.jpg"/></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8.jpg"/><Relationship Id="rId7" Type="http://schemas.openxmlformats.org/officeDocument/2006/relationships/image" Target="../media/image31.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8.png"/><Relationship Id="rId7" Type="http://schemas.openxmlformats.org/officeDocument/2006/relationships/image" Target="../media/image20.jp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3.jpg"/></Relationships>
</file>

<file path=ppt/slides/_rels/slide1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hyperlink" Target="http://www.tigercat.com/" TargetMode="External"/><Relationship Id="rId7" Type="http://schemas.openxmlformats.org/officeDocument/2006/relationships/image" Target="../media/image47.jp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zlDVDNAsDn4" TargetMode="External"/><Relationship Id="rId2" Type="http://schemas.openxmlformats.org/officeDocument/2006/relationships/hyperlink" Target="https://www.youtube.com/watch?v=XfnO-PIcLkQ" TargetMode="Externa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gcc02.safelinks.protection.outlook.com/?url=https%3A%2F%2Fwww.epa.gov%2Fstationary-sources-air-pollution%2Fother-solid-waste-incinerators-oswi-new-source-performance&amp;data=05%7C02%7CJeffrey.Sorkin%40usda.gov%7C683ac9b9704a4610865608dcff59b8f7%7Ced5b36e701ee4ebc867ee03cfa0d4697%7C1%7C0%7C638666008097156740%7CUnknown%7CTWFpbGZsb3d8eyJFbXB0eU1hcGkiOnRydWUsIlYiOiIwLjAuMDAwMCIsIlAiOiJXaW4zMiIsIkFOIjoiTWFpbCIsIldUIjoyfQ%3D%3D%7C0%7C%7C%7C&amp;sdata=HJXEeg5KIV0PSteToAuJCFmTYAIay5NbOPdXlPUtXmk%3D&amp;reserved=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52400" y="304800"/>
            <a:ext cx="8839200" cy="7085273"/>
          </a:xfrm>
          <a:prstGeom prst="rect">
            <a:avLst/>
          </a:prstGeom>
        </p:spPr>
        <p:txBody>
          <a:bodyPr vert="horz" wrap="square" lIns="0" tIns="318770" rIns="0" bIns="0" rtlCol="0">
            <a:spAutoFit/>
          </a:bodyPr>
          <a:lstStyle/>
          <a:p>
            <a:pPr marL="12700" algn="ctr">
              <a:lnSpc>
                <a:spcPct val="100000"/>
              </a:lnSpc>
              <a:spcBef>
                <a:spcPts val="2510"/>
              </a:spcBef>
            </a:pPr>
            <a:r>
              <a:rPr lang="en-US" sz="5400" dirty="0">
                <a:solidFill>
                  <a:srgbClr val="1581AA"/>
                </a:solidFill>
                <a:latin typeface="Century Gothic"/>
                <a:cs typeface="Century Gothic"/>
              </a:rPr>
              <a:t>Introduction to </a:t>
            </a:r>
            <a:r>
              <a:rPr sz="5400" dirty="0">
                <a:solidFill>
                  <a:srgbClr val="1581AA"/>
                </a:solidFill>
                <a:latin typeface="Century Gothic"/>
                <a:cs typeface="Century Gothic"/>
              </a:rPr>
              <a:t>Biochar</a:t>
            </a:r>
            <a:r>
              <a:rPr sz="5400" spc="-15" dirty="0">
                <a:solidFill>
                  <a:srgbClr val="1581AA"/>
                </a:solidFill>
                <a:latin typeface="Century Gothic"/>
                <a:cs typeface="Century Gothic"/>
              </a:rPr>
              <a:t> </a:t>
            </a:r>
            <a:endParaRPr lang="en-US" sz="5400" spc="-15" dirty="0">
              <a:solidFill>
                <a:srgbClr val="1581AA"/>
              </a:solidFill>
              <a:latin typeface="Century Gothic"/>
              <a:cs typeface="Century Gothic"/>
            </a:endParaRPr>
          </a:p>
          <a:p>
            <a:pPr marL="12700" algn="just">
              <a:spcBef>
                <a:spcPts val="2510"/>
              </a:spcBef>
            </a:pPr>
            <a:endParaRPr lang="en-US" dirty="0">
              <a:solidFill>
                <a:srgbClr val="585858"/>
              </a:solidFill>
              <a:latin typeface="Century Gothic"/>
              <a:cs typeface="Century Gothic"/>
            </a:endParaRPr>
          </a:p>
          <a:p>
            <a:pPr marL="12700" algn="just">
              <a:spcBef>
                <a:spcPts val="2510"/>
              </a:spcBef>
            </a:pPr>
            <a:endParaRPr lang="en-US" dirty="0">
              <a:solidFill>
                <a:srgbClr val="585858"/>
              </a:solidFill>
              <a:latin typeface="Century Gothic"/>
              <a:cs typeface="Century Gothic"/>
            </a:endParaRPr>
          </a:p>
          <a:p>
            <a:pPr marL="12700" algn="ctr">
              <a:spcBef>
                <a:spcPts val="2510"/>
              </a:spcBef>
            </a:pPr>
            <a:endParaRPr lang="en-US" dirty="0">
              <a:solidFill>
                <a:srgbClr val="585858"/>
              </a:solidFill>
              <a:latin typeface="Century Gothic"/>
              <a:cs typeface="Century Gothic"/>
            </a:endParaRPr>
          </a:p>
          <a:p>
            <a:pPr marL="12700" algn="ctr">
              <a:spcBef>
                <a:spcPts val="2510"/>
              </a:spcBef>
            </a:pPr>
            <a:r>
              <a:rPr lang="en-US" dirty="0">
                <a:solidFill>
                  <a:srgbClr val="585858"/>
                </a:solidFill>
                <a:latin typeface="Century Gothic"/>
                <a:cs typeface="Century Gothic"/>
              </a:rPr>
              <a:t>Jeff Sorkin, USDA -  Forest Service</a:t>
            </a:r>
          </a:p>
          <a:p>
            <a:pPr marL="12700" algn="ctr">
              <a:spcBef>
                <a:spcPts val="2510"/>
              </a:spcBef>
            </a:pPr>
            <a:r>
              <a:rPr lang="en-US" dirty="0">
                <a:solidFill>
                  <a:srgbClr val="585858"/>
                </a:solidFill>
                <a:latin typeface="Century Gothic"/>
                <a:cs typeface="Century Gothic"/>
              </a:rPr>
              <a:t>WESTAR, November 2024</a:t>
            </a:r>
          </a:p>
          <a:p>
            <a:pPr marL="12700" algn="just">
              <a:spcBef>
                <a:spcPts val="2510"/>
              </a:spcBef>
            </a:pPr>
            <a:endParaRPr lang="en-US" dirty="0">
              <a:solidFill>
                <a:srgbClr val="585858"/>
              </a:solidFill>
              <a:latin typeface="Century Gothic"/>
              <a:cs typeface="Century Gothic"/>
            </a:endParaRPr>
          </a:p>
          <a:p>
            <a:pPr marL="12700" algn="just">
              <a:spcBef>
                <a:spcPts val="2510"/>
              </a:spcBef>
            </a:pPr>
            <a:r>
              <a:rPr lang="en-US" dirty="0">
                <a:solidFill>
                  <a:srgbClr val="585858"/>
                </a:solidFill>
                <a:latin typeface="Century Gothic"/>
                <a:cs typeface="Century Gothic"/>
              </a:rPr>
              <a:t>Slide Credits: H</a:t>
            </a:r>
            <a:r>
              <a:rPr lang="en-US" sz="1800" dirty="0">
                <a:solidFill>
                  <a:srgbClr val="585858"/>
                </a:solidFill>
                <a:latin typeface="Century Gothic"/>
                <a:cs typeface="Century Gothic"/>
              </a:rPr>
              <a:t>eather</a:t>
            </a:r>
            <a:r>
              <a:rPr lang="en-US" sz="1800" spc="-75" dirty="0">
                <a:solidFill>
                  <a:srgbClr val="585858"/>
                </a:solidFill>
                <a:latin typeface="Century Gothic"/>
                <a:cs typeface="Century Gothic"/>
              </a:rPr>
              <a:t> </a:t>
            </a:r>
            <a:r>
              <a:rPr lang="en-US" sz="1800" spc="-10" dirty="0">
                <a:solidFill>
                  <a:srgbClr val="585858"/>
                </a:solidFill>
                <a:latin typeface="Century Gothic"/>
                <a:cs typeface="Century Gothic"/>
              </a:rPr>
              <a:t>Nobert, </a:t>
            </a:r>
            <a:r>
              <a:rPr lang="en-US" sz="1800" dirty="0">
                <a:solidFill>
                  <a:srgbClr val="585858"/>
                </a:solidFill>
                <a:latin typeface="Century Gothic"/>
                <a:cs typeface="Century Gothic"/>
              </a:rPr>
              <a:t>Nebraska</a:t>
            </a:r>
            <a:r>
              <a:rPr lang="en-US" sz="1800" spc="-40" dirty="0">
                <a:solidFill>
                  <a:srgbClr val="585858"/>
                </a:solidFill>
                <a:latin typeface="Century Gothic"/>
                <a:cs typeface="Century Gothic"/>
              </a:rPr>
              <a:t> </a:t>
            </a:r>
            <a:r>
              <a:rPr lang="en-US" sz="1800" dirty="0">
                <a:solidFill>
                  <a:srgbClr val="585858"/>
                </a:solidFill>
                <a:latin typeface="Century Gothic"/>
                <a:cs typeface="Century Gothic"/>
              </a:rPr>
              <a:t>Forest</a:t>
            </a:r>
            <a:r>
              <a:rPr lang="en-US" sz="1800" spc="-35" dirty="0">
                <a:solidFill>
                  <a:srgbClr val="585858"/>
                </a:solidFill>
                <a:latin typeface="Century Gothic"/>
                <a:cs typeface="Century Gothic"/>
              </a:rPr>
              <a:t> </a:t>
            </a:r>
            <a:r>
              <a:rPr lang="en-US" sz="1800" spc="-10" dirty="0">
                <a:solidFill>
                  <a:srgbClr val="585858"/>
                </a:solidFill>
                <a:latin typeface="Century Gothic"/>
                <a:cs typeface="Century Gothic"/>
              </a:rPr>
              <a:t>Service; </a:t>
            </a:r>
            <a:r>
              <a:rPr lang="en-US" sz="1800" dirty="0">
                <a:solidFill>
                  <a:schemeClr val="tx1">
                    <a:lumMod val="65000"/>
                    <a:lumOff val="35000"/>
                  </a:schemeClr>
                </a:solidFill>
                <a:latin typeface="Century Gothic" panose="020B0502020202020204" pitchFamily="34" charset="0"/>
                <a:cs typeface="Calibri"/>
              </a:rPr>
              <a:t>USBI and Cornell</a:t>
            </a:r>
            <a:r>
              <a:rPr lang="en-US" sz="1800" spc="-11" dirty="0">
                <a:solidFill>
                  <a:schemeClr val="tx1">
                    <a:lumMod val="65000"/>
                    <a:lumOff val="35000"/>
                  </a:schemeClr>
                </a:solidFill>
                <a:latin typeface="Century Gothic" panose="020B0502020202020204" pitchFamily="34" charset="0"/>
                <a:cs typeface="Calibri"/>
              </a:rPr>
              <a:t> </a:t>
            </a:r>
            <a:r>
              <a:rPr lang="en-US" sz="1800" spc="-8" dirty="0">
                <a:solidFill>
                  <a:schemeClr val="tx1">
                    <a:lumMod val="65000"/>
                    <a:lumOff val="35000"/>
                  </a:schemeClr>
                </a:solidFill>
                <a:latin typeface="Century Gothic" panose="020B0502020202020204" pitchFamily="34" charset="0"/>
                <a:cs typeface="Calibri"/>
              </a:rPr>
              <a:t>Cooperative</a:t>
            </a:r>
            <a:r>
              <a:rPr lang="en-US" sz="1800" spc="-23" dirty="0">
                <a:solidFill>
                  <a:schemeClr val="tx1">
                    <a:lumMod val="65000"/>
                    <a:lumOff val="35000"/>
                  </a:schemeClr>
                </a:solidFill>
                <a:latin typeface="Century Gothic" panose="020B0502020202020204" pitchFamily="34" charset="0"/>
                <a:cs typeface="Calibri"/>
              </a:rPr>
              <a:t> </a:t>
            </a:r>
            <a:r>
              <a:rPr lang="en-US" sz="1800" dirty="0">
                <a:solidFill>
                  <a:schemeClr val="tx1">
                    <a:lumMod val="65000"/>
                    <a:lumOff val="35000"/>
                  </a:schemeClr>
                </a:solidFill>
                <a:latin typeface="Century Gothic" panose="020B0502020202020204" pitchFamily="34" charset="0"/>
                <a:cs typeface="Calibri"/>
              </a:rPr>
              <a:t>Extension</a:t>
            </a:r>
            <a:r>
              <a:rPr lang="en-US" sz="1800" spc="-19" dirty="0">
                <a:solidFill>
                  <a:schemeClr val="tx1">
                    <a:lumMod val="65000"/>
                    <a:lumOff val="35000"/>
                  </a:schemeClr>
                </a:solidFill>
                <a:latin typeface="Century Gothic" panose="020B0502020202020204" pitchFamily="34" charset="0"/>
                <a:cs typeface="Calibri"/>
              </a:rPr>
              <a:t> </a:t>
            </a:r>
            <a:r>
              <a:rPr lang="en-US" sz="1800" dirty="0">
                <a:solidFill>
                  <a:schemeClr val="tx1">
                    <a:lumMod val="65000"/>
                    <a:lumOff val="35000"/>
                  </a:schemeClr>
                </a:solidFill>
                <a:latin typeface="Century Gothic" panose="020B0502020202020204" pitchFamily="34" charset="0"/>
                <a:cs typeface="Calibri"/>
              </a:rPr>
              <a:t>of</a:t>
            </a:r>
            <a:r>
              <a:rPr lang="en-US" sz="1800" spc="-19" dirty="0">
                <a:solidFill>
                  <a:schemeClr val="tx1">
                    <a:lumMod val="65000"/>
                    <a:lumOff val="35000"/>
                  </a:schemeClr>
                </a:solidFill>
                <a:latin typeface="Century Gothic" panose="020B0502020202020204" pitchFamily="34" charset="0"/>
                <a:cs typeface="Calibri"/>
              </a:rPr>
              <a:t> </a:t>
            </a:r>
            <a:r>
              <a:rPr lang="en-US" sz="1800" dirty="0">
                <a:solidFill>
                  <a:schemeClr val="tx1">
                    <a:lumMod val="65000"/>
                    <a:lumOff val="35000"/>
                  </a:schemeClr>
                </a:solidFill>
                <a:latin typeface="Century Gothic" panose="020B0502020202020204" pitchFamily="34" charset="0"/>
                <a:cs typeface="Calibri"/>
              </a:rPr>
              <a:t>Suffolk</a:t>
            </a:r>
            <a:r>
              <a:rPr lang="en-US" sz="1800" spc="-30" dirty="0">
                <a:solidFill>
                  <a:schemeClr val="tx1">
                    <a:lumMod val="65000"/>
                    <a:lumOff val="35000"/>
                  </a:schemeClr>
                </a:solidFill>
                <a:latin typeface="Century Gothic" panose="020B0502020202020204" pitchFamily="34" charset="0"/>
                <a:cs typeface="Calibri"/>
              </a:rPr>
              <a:t> </a:t>
            </a:r>
            <a:r>
              <a:rPr lang="en-US" sz="1800" spc="-8" dirty="0">
                <a:solidFill>
                  <a:schemeClr val="tx1">
                    <a:lumMod val="65000"/>
                    <a:lumOff val="35000"/>
                  </a:schemeClr>
                </a:solidFill>
                <a:latin typeface="Century Gothic" panose="020B0502020202020204" pitchFamily="34" charset="0"/>
                <a:cs typeface="Calibri"/>
              </a:rPr>
              <a:t>County </a:t>
            </a:r>
            <a:r>
              <a:rPr lang="en-US" sz="1800" dirty="0">
                <a:solidFill>
                  <a:schemeClr val="tx1">
                    <a:lumMod val="65000"/>
                    <a:lumOff val="35000"/>
                  </a:schemeClr>
                </a:solidFill>
                <a:latin typeface="Century Gothic" panose="020B0502020202020204" pitchFamily="34" charset="0"/>
                <a:cs typeface="Calibri"/>
              </a:rPr>
              <a:t>Biochar</a:t>
            </a:r>
            <a:r>
              <a:rPr lang="en-US" sz="1800" spc="-8" dirty="0">
                <a:solidFill>
                  <a:schemeClr val="tx1">
                    <a:lumMod val="65000"/>
                    <a:lumOff val="35000"/>
                  </a:schemeClr>
                </a:solidFill>
                <a:latin typeface="Century Gothic" panose="020B0502020202020204" pitchFamily="34" charset="0"/>
                <a:cs typeface="Calibri"/>
              </a:rPr>
              <a:t> Webinar</a:t>
            </a:r>
            <a:r>
              <a:rPr lang="en-US" sz="1800" spc="-19" dirty="0">
                <a:solidFill>
                  <a:schemeClr val="tx1">
                    <a:lumMod val="65000"/>
                    <a:lumOff val="35000"/>
                  </a:schemeClr>
                </a:solidFill>
                <a:latin typeface="Century Gothic" panose="020B0502020202020204" pitchFamily="34" charset="0"/>
                <a:cs typeface="Calibri"/>
              </a:rPr>
              <a:t> </a:t>
            </a:r>
            <a:r>
              <a:rPr lang="en-US" sz="1800" spc="-8" dirty="0">
                <a:solidFill>
                  <a:schemeClr val="tx1">
                    <a:lumMod val="65000"/>
                    <a:lumOff val="35000"/>
                  </a:schemeClr>
                </a:solidFill>
                <a:latin typeface="Century Gothic" panose="020B0502020202020204" pitchFamily="34" charset="0"/>
                <a:cs typeface="Calibri"/>
              </a:rPr>
              <a:t>Series; </a:t>
            </a:r>
            <a:r>
              <a:rPr lang="en-US" spc="-8" dirty="0">
                <a:solidFill>
                  <a:schemeClr val="tx1">
                    <a:lumMod val="65000"/>
                    <a:lumOff val="35000"/>
                  </a:schemeClr>
                </a:solidFill>
                <a:latin typeface="Century Gothic" panose="020B0502020202020204" pitchFamily="34" charset="0"/>
                <a:cs typeface="Calibri"/>
              </a:rPr>
              <a:t>Brian Brashaw, United States Forest Service</a:t>
            </a:r>
            <a:endParaRPr lang="en-US" sz="1800" dirty="0">
              <a:solidFill>
                <a:schemeClr val="tx1">
                  <a:lumMod val="65000"/>
                  <a:lumOff val="35000"/>
                </a:schemeClr>
              </a:solidFill>
              <a:latin typeface="Century Gothic" panose="020B0502020202020204" pitchFamily="34" charset="0"/>
              <a:cs typeface="Calibri"/>
            </a:endParaRPr>
          </a:p>
          <a:p>
            <a:pPr marL="12700">
              <a:lnSpc>
                <a:spcPct val="100000"/>
              </a:lnSpc>
              <a:spcBef>
                <a:spcPts val="2510"/>
              </a:spcBef>
            </a:pPr>
            <a:endParaRPr lang="en-US" sz="1800" spc="-10" dirty="0">
              <a:solidFill>
                <a:srgbClr val="585858"/>
              </a:solidFill>
              <a:latin typeface="Century Gothic"/>
              <a:cs typeface="Century Gothic"/>
            </a:endParaRPr>
          </a:p>
          <a:p>
            <a:pPr marL="12700">
              <a:lnSpc>
                <a:spcPct val="100000"/>
              </a:lnSpc>
              <a:spcBef>
                <a:spcPts val="2510"/>
              </a:spcBef>
            </a:pPr>
            <a:endParaRPr sz="1800" dirty="0">
              <a:latin typeface="Century Gothic"/>
              <a:cs typeface="Century Gothic"/>
            </a:endParaRPr>
          </a:p>
        </p:txBody>
      </p:sp>
      <p:pic>
        <p:nvPicPr>
          <p:cNvPr id="5124" name="Picture 4" descr="What Firewood is Good for Burning in Fireplaces? | Hagan &amp; Sons">
            <a:extLst>
              <a:ext uri="{FF2B5EF4-FFF2-40B4-BE49-F238E27FC236}">
                <a16:creationId xmlns:a16="http://schemas.microsoft.com/office/drawing/2014/main" id="{E696FE4C-2485-8C0E-ED05-B274A532C0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1524000"/>
            <a:ext cx="320040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Fight</a:t>
            </a:r>
            <a:r>
              <a:rPr spc="-95" dirty="0"/>
              <a:t> </a:t>
            </a:r>
            <a:r>
              <a:rPr dirty="0"/>
              <a:t>climate</a:t>
            </a:r>
            <a:r>
              <a:rPr spc="-105" dirty="0"/>
              <a:t> </a:t>
            </a:r>
            <a:r>
              <a:rPr spc="-10" dirty="0"/>
              <a:t>change</a:t>
            </a:r>
          </a:p>
        </p:txBody>
      </p:sp>
      <p:sp>
        <p:nvSpPr>
          <p:cNvPr id="3" name="object 3"/>
          <p:cNvSpPr txBox="1"/>
          <p:nvPr/>
        </p:nvSpPr>
        <p:spPr>
          <a:xfrm>
            <a:off x="1996185" y="2018304"/>
            <a:ext cx="6467475" cy="3015569"/>
          </a:xfrm>
          <a:prstGeom prst="rect">
            <a:avLst/>
          </a:prstGeom>
        </p:spPr>
        <p:txBody>
          <a:bodyPr vert="horz" wrap="square" lIns="0" tIns="156845" rIns="0" bIns="0" rtlCol="0">
            <a:spAutoFit/>
          </a:bodyPr>
          <a:lstStyle/>
          <a:p>
            <a:pPr marL="38100">
              <a:lnSpc>
                <a:spcPct val="100000"/>
              </a:lnSpc>
              <a:spcBef>
                <a:spcPts val="1235"/>
              </a:spcBef>
              <a:tabLst>
                <a:tab pos="380365" algn="l"/>
              </a:tabLst>
            </a:pPr>
            <a:r>
              <a:rPr sz="1800" spc="-50" dirty="0">
                <a:solidFill>
                  <a:srgbClr val="353535"/>
                </a:solidFill>
                <a:latin typeface="Wingdings 3"/>
                <a:cs typeface="Wingdings 3"/>
              </a:rPr>
              <a:t></a:t>
            </a:r>
            <a:r>
              <a:rPr dirty="0">
                <a:solidFill>
                  <a:srgbClr val="353535"/>
                </a:solidFill>
                <a:latin typeface="Times New Roman"/>
                <a:cs typeface="Times New Roman"/>
              </a:rPr>
              <a:t>	</a:t>
            </a:r>
            <a:r>
              <a:rPr dirty="0">
                <a:solidFill>
                  <a:srgbClr val="404040"/>
                </a:solidFill>
                <a:latin typeface="Century Gothic"/>
                <a:cs typeface="Century Gothic"/>
              </a:rPr>
              <a:t>Carbon</a:t>
            </a:r>
            <a:r>
              <a:rPr spc="-40" dirty="0">
                <a:solidFill>
                  <a:srgbClr val="404040"/>
                </a:solidFill>
                <a:latin typeface="Century Gothic"/>
                <a:cs typeface="Century Gothic"/>
              </a:rPr>
              <a:t> </a:t>
            </a:r>
            <a:r>
              <a:rPr spc="-10" dirty="0">
                <a:solidFill>
                  <a:srgbClr val="404040"/>
                </a:solidFill>
                <a:latin typeface="Century Gothic"/>
                <a:cs typeface="Century Gothic"/>
              </a:rPr>
              <a:t>negative</a:t>
            </a:r>
            <a:endParaRPr dirty="0">
              <a:latin typeface="Century Gothic"/>
              <a:cs typeface="Century Gothic"/>
            </a:endParaRPr>
          </a:p>
          <a:p>
            <a:pPr marL="495300">
              <a:lnSpc>
                <a:spcPct val="100000"/>
              </a:lnSpc>
              <a:spcBef>
                <a:spcPts val="1005"/>
              </a:spcBef>
            </a:pPr>
            <a:r>
              <a:rPr dirty="0">
                <a:solidFill>
                  <a:srgbClr val="353535"/>
                </a:solidFill>
                <a:latin typeface="Wingdings 3"/>
                <a:cs typeface="Wingdings 3"/>
              </a:rPr>
              <a:t></a:t>
            </a:r>
            <a:r>
              <a:rPr spc="365" dirty="0">
                <a:solidFill>
                  <a:srgbClr val="353535"/>
                </a:solidFill>
                <a:latin typeface="Times New Roman"/>
                <a:cs typeface="Times New Roman"/>
              </a:rPr>
              <a:t> </a:t>
            </a:r>
            <a:r>
              <a:rPr dirty="0">
                <a:solidFill>
                  <a:srgbClr val="404040"/>
                </a:solidFill>
                <a:latin typeface="Century Gothic"/>
                <a:cs typeface="Century Gothic"/>
              </a:rPr>
              <a:t>Biomass</a:t>
            </a:r>
            <a:r>
              <a:rPr spc="-20" dirty="0">
                <a:solidFill>
                  <a:srgbClr val="404040"/>
                </a:solidFill>
                <a:latin typeface="Century Gothic"/>
                <a:cs typeface="Century Gothic"/>
              </a:rPr>
              <a:t> </a:t>
            </a:r>
            <a:r>
              <a:rPr dirty="0">
                <a:solidFill>
                  <a:srgbClr val="404040"/>
                </a:solidFill>
                <a:latin typeface="Century Gothic"/>
                <a:cs typeface="Century Gothic"/>
              </a:rPr>
              <a:t>is</a:t>
            </a:r>
            <a:r>
              <a:rPr spc="-35" dirty="0">
                <a:solidFill>
                  <a:srgbClr val="404040"/>
                </a:solidFill>
                <a:latin typeface="Century Gothic"/>
                <a:cs typeface="Century Gothic"/>
              </a:rPr>
              <a:t> </a:t>
            </a:r>
            <a:r>
              <a:rPr dirty="0">
                <a:solidFill>
                  <a:srgbClr val="404040"/>
                </a:solidFill>
                <a:latin typeface="Century Gothic"/>
                <a:cs typeface="Century Gothic"/>
              </a:rPr>
              <a:t>carbon</a:t>
            </a:r>
            <a:r>
              <a:rPr spc="-40" dirty="0">
                <a:solidFill>
                  <a:srgbClr val="404040"/>
                </a:solidFill>
                <a:latin typeface="Century Gothic"/>
                <a:cs typeface="Century Gothic"/>
              </a:rPr>
              <a:t> </a:t>
            </a:r>
            <a:r>
              <a:rPr spc="-10" dirty="0">
                <a:solidFill>
                  <a:srgbClr val="404040"/>
                </a:solidFill>
                <a:latin typeface="Century Gothic"/>
                <a:cs typeface="Century Gothic"/>
              </a:rPr>
              <a:t>neutral</a:t>
            </a:r>
            <a:endParaRPr dirty="0">
              <a:latin typeface="Century Gothic"/>
              <a:cs typeface="Century Gothic"/>
            </a:endParaRPr>
          </a:p>
          <a:p>
            <a:pPr marL="495300">
              <a:lnSpc>
                <a:spcPct val="100000"/>
              </a:lnSpc>
              <a:spcBef>
                <a:spcPts val="994"/>
              </a:spcBef>
            </a:pPr>
            <a:r>
              <a:rPr dirty="0">
                <a:solidFill>
                  <a:srgbClr val="353535"/>
                </a:solidFill>
                <a:latin typeface="Wingdings 3"/>
                <a:cs typeface="Wingdings 3"/>
              </a:rPr>
              <a:t></a:t>
            </a:r>
            <a:r>
              <a:rPr spc="380" dirty="0">
                <a:solidFill>
                  <a:srgbClr val="353535"/>
                </a:solidFill>
                <a:latin typeface="Times New Roman"/>
                <a:cs typeface="Times New Roman"/>
              </a:rPr>
              <a:t> </a:t>
            </a:r>
            <a:r>
              <a:rPr dirty="0">
                <a:solidFill>
                  <a:srgbClr val="404040"/>
                </a:solidFill>
                <a:latin typeface="Century Gothic"/>
                <a:cs typeface="Century Gothic"/>
              </a:rPr>
              <a:t>Biochar</a:t>
            </a:r>
            <a:r>
              <a:rPr spc="-5" dirty="0">
                <a:solidFill>
                  <a:srgbClr val="404040"/>
                </a:solidFill>
                <a:latin typeface="Century Gothic"/>
                <a:cs typeface="Century Gothic"/>
              </a:rPr>
              <a:t> </a:t>
            </a:r>
            <a:r>
              <a:rPr dirty="0">
                <a:solidFill>
                  <a:srgbClr val="404040"/>
                </a:solidFill>
                <a:latin typeface="Century Gothic"/>
                <a:cs typeface="Century Gothic"/>
              </a:rPr>
              <a:t>acts</a:t>
            </a:r>
            <a:r>
              <a:rPr spc="-25" dirty="0">
                <a:solidFill>
                  <a:srgbClr val="404040"/>
                </a:solidFill>
                <a:latin typeface="Century Gothic"/>
                <a:cs typeface="Century Gothic"/>
              </a:rPr>
              <a:t> </a:t>
            </a:r>
            <a:r>
              <a:rPr dirty="0">
                <a:solidFill>
                  <a:srgbClr val="404040"/>
                </a:solidFill>
                <a:latin typeface="Century Gothic"/>
                <a:cs typeface="Century Gothic"/>
              </a:rPr>
              <a:t>as</a:t>
            </a:r>
            <a:r>
              <a:rPr spc="-25" dirty="0">
                <a:solidFill>
                  <a:srgbClr val="404040"/>
                </a:solidFill>
                <a:latin typeface="Century Gothic"/>
                <a:cs typeface="Century Gothic"/>
              </a:rPr>
              <a:t> </a:t>
            </a:r>
            <a:r>
              <a:rPr dirty="0">
                <a:solidFill>
                  <a:srgbClr val="404040"/>
                </a:solidFill>
                <a:latin typeface="Century Gothic"/>
                <a:cs typeface="Century Gothic"/>
              </a:rPr>
              <a:t>a</a:t>
            </a:r>
            <a:r>
              <a:rPr spc="-35" dirty="0">
                <a:solidFill>
                  <a:srgbClr val="404040"/>
                </a:solidFill>
                <a:latin typeface="Century Gothic"/>
                <a:cs typeface="Century Gothic"/>
              </a:rPr>
              <a:t> </a:t>
            </a:r>
            <a:r>
              <a:rPr dirty="0">
                <a:solidFill>
                  <a:srgbClr val="404040"/>
                </a:solidFill>
                <a:latin typeface="Century Gothic"/>
                <a:cs typeface="Century Gothic"/>
              </a:rPr>
              <a:t>carbon</a:t>
            </a:r>
            <a:r>
              <a:rPr spc="-30" dirty="0">
                <a:solidFill>
                  <a:srgbClr val="404040"/>
                </a:solidFill>
                <a:latin typeface="Century Gothic"/>
                <a:cs typeface="Century Gothic"/>
              </a:rPr>
              <a:t> </a:t>
            </a:r>
            <a:r>
              <a:rPr spc="-20" dirty="0">
                <a:solidFill>
                  <a:srgbClr val="404040"/>
                </a:solidFill>
                <a:latin typeface="Century Gothic"/>
                <a:cs typeface="Century Gothic"/>
              </a:rPr>
              <a:t>sink</a:t>
            </a:r>
            <a:endParaRPr dirty="0">
              <a:latin typeface="Century Gothic"/>
              <a:cs typeface="Century Gothic"/>
            </a:endParaRPr>
          </a:p>
          <a:p>
            <a:pPr marL="38100">
              <a:lnSpc>
                <a:spcPct val="100000"/>
              </a:lnSpc>
              <a:spcBef>
                <a:spcPts val="1000"/>
              </a:spcBef>
              <a:tabLst>
                <a:tab pos="380365" algn="l"/>
              </a:tabLst>
            </a:pPr>
            <a:r>
              <a:rPr spc="-50" dirty="0">
                <a:solidFill>
                  <a:srgbClr val="353535"/>
                </a:solidFill>
                <a:latin typeface="Wingdings 3"/>
                <a:cs typeface="Wingdings 3"/>
              </a:rPr>
              <a:t></a:t>
            </a:r>
            <a:r>
              <a:rPr dirty="0">
                <a:solidFill>
                  <a:srgbClr val="353535"/>
                </a:solidFill>
                <a:latin typeface="Times New Roman"/>
                <a:cs typeface="Times New Roman"/>
              </a:rPr>
              <a:t>	</a:t>
            </a:r>
            <a:r>
              <a:rPr dirty="0">
                <a:solidFill>
                  <a:srgbClr val="404040"/>
                </a:solidFill>
                <a:latin typeface="Century Gothic"/>
                <a:cs typeface="Century Gothic"/>
              </a:rPr>
              <a:t>Persists</a:t>
            </a:r>
            <a:r>
              <a:rPr spc="-25" dirty="0">
                <a:solidFill>
                  <a:srgbClr val="404040"/>
                </a:solidFill>
                <a:latin typeface="Century Gothic"/>
                <a:cs typeface="Century Gothic"/>
              </a:rPr>
              <a:t> </a:t>
            </a:r>
            <a:r>
              <a:rPr dirty="0">
                <a:solidFill>
                  <a:srgbClr val="404040"/>
                </a:solidFill>
                <a:latin typeface="Century Gothic"/>
                <a:cs typeface="Century Gothic"/>
              </a:rPr>
              <a:t>in</a:t>
            </a:r>
            <a:r>
              <a:rPr spc="-35" dirty="0">
                <a:solidFill>
                  <a:srgbClr val="404040"/>
                </a:solidFill>
                <a:latin typeface="Century Gothic"/>
                <a:cs typeface="Century Gothic"/>
              </a:rPr>
              <a:t> </a:t>
            </a:r>
            <a:r>
              <a:rPr dirty="0">
                <a:solidFill>
                  <a:srgbClr val="404040"/>
                </a:solidFill>
                <a:latin typeface="Century Gothic"/>
                <a:cs typeface="Century Gothic"/>
              </a:rPr>
              <a:t>soils</a:t>
            </a:r>
            <a:r>
              <a:rPr spc="-50" dirty="0">
                <a:solidFill>
                  <a:srgbClr val="404040"/>
                </a:solidFill>
                <a:latin typeface="Century Gothic"/>
                <a:cs typeface="Century Gothic"/>
              </a:rPr>
              <a:t> </a:t>
            </a:r>
            <a:r>
              <a:rPr dirty="0">
                <a:solidFill>
                  <a:srgbClr val="404040"/>
                </a:solidFill>
                <a:latin typeface="Century Gothic"/>
                <a:cs typeface="Century Gothic"/>
              </a:rPr>
              <a:t>for</a:t>
            </a:r>
            <a:r>
              <a:rPr spc="-25" dirty="0">
                <a:solidFill>
                  <a:srgbClr val="404040"/>
                </a:solidFill>
                <a:latin typeface="Century Gothic"/>
                <a:cs typeface="Century Gothic"/>
              </a:rPr>
              <a:t> </a:t>
            </a:r>
            <a:r>
              <a:rPr dirty="0">
                <a:solidFill>
                  <a:srgbClr val="404040"/>
                </a:solidFill>
                <a:latin typeface="Century Gothic"/>
                <a:cs typeface="Century Gothic"/>
              </a:rPr>
              <a:t>decades</a:t>
            </a:r>
            <a:r>
              <a:rPr spc="10" dirty="0">
                <a:solidFill>
                  <a:srgbClr val="404040"/>
                </a:solidFill>
                <a:latin typeface="Century Gothic"/>
                <a:cs typeface="Century Gothic"/>
              </a:rPr>
              <a:t> </a:t>
            </a:r>
            <a:r>
              <a:rPr dirty="0">
                <a:solidFill>
                  <a:srgbClr val="404040"/>
                </a:solidFill>
                <a:latin typeface="Century Gothic"/>
                <a:cs typeface="Century Gothic"/>
              </a:rPr>
              <a:t>–</a:t>
            </a:r>
            <a:r>
              <a:rPr spc="-25" dirty="0">
                <a:solidFill>
                  <a:srgbClr val="404040"/>
                </a:solidFill>
                <a:latin typeface="Century Gothic"/>
                <a:cs typeface="Century Gothic"/>
              </a:rPr>
              <a:t> </a:t>
            </a:r>
            <a:r>
              <a:rPr spc="-10" dirty="0">
                <a:solidFill>
                  <a:srgbClr val="404040"/>
                </a:solidFill>
                <a:latin typeface="Century Gothic"/>
                <a:cs typeface="Century Gothic"/>
              </a:rPr>
              <a:t>millennia</a:t>
            </a:r>
            <a:endParaRPr dirty="0">
              <a:latin typeface="Century Gothic"/>
              <a:cs typeface="Century Gothic"/>
            </a:endParaRPr>
          </a:p>
          <a:p>
            <a:pPr marL="38100">
              <a:lnSpc>
                <a:spcPct val="100000"/>
              </a:lnSpc>
              <a:spcBef>
                <a:spcPts val="1000"/>
              </a:spcBef>
              <a:tabLst>
                <a:tab pos="380365" algn="l"/>
              </a:tabLst>
            </a:pPr>
            <a:r>
              <a:rPr spc="-50" dirty="0">
                <a:solidFill>
                  <a:srgbClr val="353535"/>
                </a:solidFill>
                <a:latin typeface="Wingdings 3"/>
                <a:cs typeface="Wingdings 3"/>
              </a:rPr>
              <a:t></a:t>
            </a:r>
            <a:r>
              <a:rPr dirty="0">
                <a:solidFill>
                  <a:srgbClr val="353535"/>
                </a:solidFill>
                <a:latin typeface="Times New Roman"/>
                <a:cs typeface="Times New Roman"/>
              </a:rPr>
              <a:t>	</a:t>
            </a:r>
            <a:r>
              <a:rPr dirty="0">
                <a:solidFill>
                  <a:srgbClr val="404040"/>
                </a:solidFill>
                <a:latin typeface="Century Gothic"/>
                <a:cs typeface="Century Gothic"/>
              </a:rPr>
              <a:t>Reduces</a:t>
            </a:r>
            <a:r>
              <a:rPr spc="-20" dirty="0">
                <a:solidFill>
                  <a:srgbClr val="404040"/>
                </a:solidFill>
                <a:latin typeface="Century Gothic"/>
                <a:cs typeface="Century Gothic"/>
              </a:rPr>
              <a:t> </a:t>
            </a:r>
            <a:r>
              <a:rPr spc="-10" dirty="0">
                <a:solidFill>
                  <a:srgbClr val="404040"/>
                </a:solidFill>
                <a:latin typeface="Century Gothic"/>
                <a:cs typeface="Century Gothic"/>
              </a:rPr>
              <a:t>in-</a:t>
            </a:r>
            <a:r>
              <a:rPr dirty="0">
                <a:solidFill>
                  <a:srgbClr val="404040"/>
                </a:solidFill>
                <a:latin typeface="Century Gothic"/>
                <a:cs typeface="Century Gothic"/>
              </a:rPr>
              <a:t>woods</a:t>
            </a:r>
            <a:r>
              <a:rPr spc="-20" dirty="0">
                <a:solidFill>
                  <a:srgbClr val="404040"/>
                </a:solidFill>
                <a:latin typeface="Century Gothic"/>
                <a:cs typeface="Century Gothic"/>
              </a:rPr>
              <a:t> </a:t>
            </a:r>
            <a:r>
              <a:rPr dirty="0">
                <a:solidFill>
                  <a:srgbClr val="404040"/>
                </a:solidFill>
                <a:latin typeface="Century Gothic"/>
                <a:cs typeface="Century Gothic"/>
              </a:rPr>
              <a:t>and</a:t>
            </a:r>
            <a:r>
              <a:rPr spc="-30" dirty="0">
                <a:solidFill>
                  <a:srgbClr val="404040"/>
                </a:solidFill>
                <a:latin typeface="Century Gothic"/>
                <a:cs typeface="Century Gothic"/>
              </a:rPr>
              <a:t> </a:t>
            </a:r>
            <a:r>
              <a:rPr spc="-10" dirty="0">
                <a:solidFill>
                  <a:srgbClr val="404040"/>
                </a:solidFill>
                <a:latin typeface="Century Gothic"/>
                <a:cs typeface="Century Gothic"/>
              </a:rPr>
              <a:t>on-</a:t>
            </a:r>
            <a:r>
              <a:rPr dirty="0">
                <a:solidFill>
                  <a:srgbClr val="404040"/>
                </a:solidFill>
                <a:latin typeface="Century Gothic"/>
                <a:cs typeface="Century Gothic"/>
              </a:rPr>
              <a:t>farm</a:t>
            </a:r>
            <a:r>
              <a:rPr spc="-40" dirty="0">
                <a:solidFill>
                  <a:srgbClr val="404040"/>
                </a:solidFill>
                <a:latin typeface="Century Gothic"/>
                <a:cs typeface="Century Gothic"/>
              </a:rPr>
              <a:t> </a:t>
            </a:r>
            <a:r>
              <a:rPr dirty="0">
                <a:solidFill>
                  <a:srgbClr val="404040"/>
                </a:solidFill>
                <a:latin typeface="Century Gothic"/>
                <a:cs typeface="Century Gothic"/>
              </a:rPr>
              <a:t>burning</a:t>
            </a:r>
            <a:r>
              <a:rPr spc="-40" dirty="0">
                <a:solidFill>
                  <a:srgbClr val="404040"/>
                </a:solidFill>
                <a:latin typeface="Century Gothic"/>
                <a:cs typeface="Century Gothic"/>
              </a:rPr>
              <a:t> </a:t>
            </a:r>
            <a:r>
              <a:rPr dirty="0">
                <a:solidFill>
                  <a:srgbClr val="404040"/>
                </a:solidFill>
                <a:latin typeface="Century Gothic"/>
                <a:cs typeface="Century Gothic"/>
              </a:rPr>
              <a:t>of</a:t>
            </a:r>
            <a:r>
              <a:rPr spc="-55" dirty="0">
                <a:solidFill>
                  <a:srgbClr val="404040"/>
                </a:solidFill>
                <a:latin typeface="Century Gothic"/>
                <a:cs typeface="Century Gothic"/>
              </a:rPr>
              <a:t> </a:t>
            </a:r>
            <a:r>
              <a:rPr dirty="0">
                <a:solidFill>
                  <a:srgbClr val="404040"/>
                </a:solidFill>
                <a:latin typeface="Century Gothic"/>
                <a:cs typeface="Century Gothic"/>
              </a:rPr>
              <a:t>forestry</a:t>
            </a:r>
            <a:r>
              <a:rPr spc="-30" dirty="0">
                <a:solidFill>
                  <a:srgbClr val="404040"/>
                </a:solidFill>
                <a:latin typeface="Century Gothic"/>
                <a:cs typeface="Century Gothic"/>
              </a:rPr>
              <a:t> </a:t>
            </a:r>
            <a:r>
              <a:rPr spc="-25" dirty="0">
                <a:solidFill>
                  <a:srgbClr val="404040"/>
                </a:solidFill>
                <a:latin typeface="Century Gothic"/>
                <a:cs typeface="Century Gothic"/>
              </a:rPr>
              <a:t>and</a:t>
            </a:r>
            <a:endParaRPr dirty="0">
              <a:latin typeface="Century Gothic"/>
              <a:cs typeface="Century Gothic"/>
            </a:endParaRPr>
          </a:p>
          <a:p>
            <a:pPr marL="381000">
              <a:lnSpc>
                <a:spcPct val="100000"/>
              </a:lnSpc>
            </a:pPr>
            <a:r>
              <a:rPr dirty="0">
                <a:solidFill>
                  <a:srgbClr val="404040"/>
                </a:solidFill>
                <a:latin typeface="Century Gothic"/>
                <a:cs typeface="Century Gothic"/>
              </a:rPr>
              <a:t>agricultural</a:t>
            </a:r>
            <a:r>
              <a:rPr spc="-85" dirty="0">
                <a:solidFill>
                  <a:srgbClr val="404040"/>
                </a:solidFill>
                <a:latin typeface="Century Gothic"/>
                <a:cs typeface="Century Gothic"/>
              </a:rPr>
              <a:t> </a:t>
            </a:r>
            <a:r>
              <a:rPr spc="-10" dirty="0">
                <a:solidFill>
                  <a:srgbClr val="404040"/>
                </a:solidFill>
                <a:latin typeface="Century Gothic"/>
                <a:cs typeface="Century Gothic"/>
              </a:rPr>
              <a:t>wastes</a:t>
            </a:r>
            <a:endParaRPr dirty="0">
              <a:latin typeface="Century Gothic"/>
              <a:cs typeface="Century Gothic"/>
            </a:endParaRPr>
          </a:p>
          <a:p>
            <a:pPr marL="381000" marR="396875" indent="-342900">
              <a:lnSpc>
                <a:spcPct val="100000"/>
              </a:lnSpc>
              <a:spcBef>
                <a:spcPts val="994"/>
              </a:spcBef>
              <a:tabLst>
                <a:tab pos="380365" algn="l"/>
              </a:tabLst>
            </a:pPr>
            <a:r>
              <a:rPr spc="-50" dirty="0">
                <a:solidFill>
                  <a:srgbClr val="353535"/>
                </a:solidFill>
                <a:latin typeface="Wingdings 3"/>
                <a:cs typeface="Wingdings 3"/>
              </a:rPr>
              <a:t></a:t>
            </a:r>
            <a:r>
              <a:rPr dirty="0">
                <a:solidFill>
                  <a:srgbClr val="353535"/>
                </a:solidFill>
                <a:latin typeface="Times New Roman"/>
                <a:cs typeface="Times New Roman"/>
              </a:rPr>
              <a:t>	</a:t>
            </a:r>
            <a:r>
              <a:rPr dirty="0">
                <a:solidFill>
                  <a:srgbClr val="404040"/>
                </a:solidFill>
                <a:latin typeface="Century Gothic"/>
                <a:cs typeface="Century Gothic"/>
              </a:rPr>
              <a:t>May</a:t>
            </a:r>
            <a:r>
              <a:rPr spc="-75" dirty="0">
                <a:solidFill>
                  <a:srgbClr val="404040"/>
                </a:solidFill>
                <a:latin typeface="Century Gothic"/>
                <a:cs typeface="Century Gothic"/>
              </a:rPr>
              <a:t> </a:t>
            </a:r>
            <a:r>
              <a:rPr dirty="0">
                <a:solidFill>
                  <a:srgbClr val="404040"/>
                </a:solidFill>
                <a:latin typeface="Century Gothic"/>
                <a:cs typeface="Century Gothic"/>
              </a:rPr>
              <a:t>reduce</a:t>
            </a:r>
            <a:r>
              <a:rPr spc="-30" dirty="0">
                <a:solidFill>
                  <a:srgbClr val="404040"/>
                </a:solidFill>
                <a:latin typeface="Century Gothic"/>
                <a:cs typeface="Century Gothic"/>
              </a:rPr>
              <a:t> </a:t>
            </a:r>
            <a:r>
              <a:rPr dirty="0">
                <a:solidFill>
                  <a:srgbClr val="404040"/>
                </a:solidFill>
                <a:latin typeface="Century Gothic"/>
                <a:cs typeface="Century Gothic"/>
              </a:rPr>
              <a:t>nitrous</a:t>
            </a:r>
            <a:r>
              <a:rPr spc="-40" dirty="0">
                <a:solidFill>
                  <a:srgbClr val="404040"/>
                </a:solidFill>
                <a:latin typeface="Century Gothic"/>
                <a:cs typeface="Century Gothic"/>
              </a:rPr>
              <a:t> </a:t>
            </a:r>
            <a:r>
              <a:rPr dirty="0">
                <a:solidFill>
                  <a:srgbClr val="404040"/>
                </a:solidFill>
                <a:latin typeface="Century Gothic"/>
                <a:cs typeface="Century Gothic"/>
              </a:rPr>
              <a:t>oxide</a:t>
            </a:r>
            <a:r>
              <a:rPr spc="-70" dirty="0">
                <a:solidFill>
                  <a:srgbClr val="404040"/>
                </a:solidFill>
                <a:latin typeface="Century Gothic"/>
                <a:cs typeface="Century Gothic"/>
              </a:rPr>
              <a:t> </a:t>
            </a:r>
            <a:r>
              <a:rPr dirty="0">
                <a:solidFill>
                  <a:srgbClr val="404040"/>
                </a:solidFill>
                <a:latin typeface="Century Gothic"/>
                <a:cs typeface="Century Gothic"/>
              </a:rPr>
              <a:t>(N</a:t>
            </a:r>
            <a:r>
              <a:rPr baseline="-20833" dirty="0">
                <a:solidFill>
                  <a:srgbClr val="404040"/>
                </a:solidFill>
                <a:latin typeface="Century Gothic"/>
                <a:cs typeface="Century Gothic"/>
              </a:rPr>
              <a:t>2</a:t>
            </a:r>
            <a:r>
              <a:rPr dirty="0">
                <a:solidFill>
                  <a:srgbClr val="404040"/>
                </a:solidFill>
                <a:latin typeface="Century Gothic"/>
                <a:cs typeface="Century Gothic"/>
              </a:rPr>
              <a:t>0)</a:t>
            </a:r>
            <a:r>
              <a:rPr spc="-5" dirty="0">
                <a:solidFill>
                  <a:srgbClr val="404040"/>
                </a:solidFill>
                <a:latin typeface="Century Gothic"/>
                <a:cs typeface="Century Gothic"/>
              </a:rPr>
              <a:t> </a:t>
            </a:r>
            <a:r>
              <a:rPr dirty="0">
                <a:solidFill>
                  <a:srgbClr val="404040"/>
                </a:solidFill>
                <a:latin typeface="Century Gothic"/>
                <a:cs typeface="Century Gothic"/>
              </a:rPr>
              <a:t>and</a:t>
            </a:r>
            <a:r>
              <a:rPr spc="-40" dirty="0">
                <a:solidFill>
                  <a:srgbClr val="404040"/>
                </a:solidFill>
                <a:latin typeface="Century Gothic"/>
                <a:cs typeface="Century Gothic"/>
              </a:rPr>
              <a:t> </a:t>
            </a:r>
            <a:r>
              <a:rPr dirty="0">
                <a:solidFill>
                  <a:srgbClr val="404040"/>
                </a:solidFill>
                <a:latin typeface="Century Gothic"/>
                <a:cs typeface="Century Gothic"/>
              </a:rPr>
              <a:t>methane</a:t>
            </a:r>
            <a:r>
              <a:rPr spc="-10" dirty="0">
                <a:solidFill>
                  <a:srgbClr val="404040"/>
                </a:solidFill>
                <a:latin typeface="Century Gothic"/>
                <a:cs typeface="Century Gothic"/>
              </a:rPr>
              <a:t> (CH</a:t>
            </a:r>
            <a:r>
              <a:rPr spc="-15" baseline="-20833" dirty="0">
                <a:solidFill>
                  <a:srgbClr val="404040"/>
                </a:solidFill>
                <a:latin typeface="Century Gothic"/>
                <a:cs typeface="Century Gothic"/>
              </a:rPr>
              <a:t>4</a:t>
            </a:r>
            <a:r>
              <a:rPr spc="-10" dirty="0">
                <a:solidFill>
                  <a:srgbClr val="404040"/>
                </a:solidFill>
                <a:latin typeface="Century Gothic"/>
                <a:cs typeface="Century Gothic"/>
              </a:rPr>
              <a:t>) </a:t>
            </a:r>
            <a:r>
              <a:rPr dirty="0">
                <a:solidFill>
                  <a:srgbClr val="404040"/>
                </a:solidFill>
                <a:latin typeface="Century Gothic"/>
                <a:cs typeface="Century Gothic"/>
              </a:rPr>
              <a:t>emissions</a:t>
            </a:r>
            <a:r>
              <a:rPr spc="-65" dirty="0">
                <a:solidFill>
                  <a:srgbClr val="404040"/>
                </a:solidFill>
                <a:latin typeface="Century Gothic"/>
                <a:cs typeface="Century Gothic"/>
              </a:rPr>
              <a:t> </a:t>
            </a:r>
            <a:r>
              <a:rPr dirty="0">
                <a:solidFill>
                  <a:srgbClr val="404040"/>
                </a:solidFill>
                <a:latin typeface="Century Gothic"/>
                <a:cs typeface="Century Gothic"/>
              </a:rPr>
              <a:t>in</a:t>
            </a:r>
            <a:r>
              <a:rPr spc="-55" dirty="0">
                <a:solidFill>
                  <a:srgbClr val="404040"/>
                </a:solidFill>
                <a:latin typeface="Century Gothic"/>
                <a:cs typeface="Century Gothic"/>
              </a:rPr>
              <a:t> </a:t>
            </a:r>
            <a:r>
              <a:rPr dirty="0">
                <a:solidFill>
                  <a:srgbClr val="404040"/>
                </a:solidFill>
                <a:latin typeface="Century Gothic"/>
                <a:cs typeface="Century Gothic"/>
              </a:rPr>
              <a:t>agricultural</a:t>
            </a:r>
            <a:r>
              <a:rPr spc="-55" dirty="0">
                <a:solidFill>
                  <a:srgbClr val="404040"/>
                </a:solidFill>
                <a:latin typeface="Century Gothic"/>
                <a:cs typeface="Century Gothic"/>
              </a:rPr>
              <a:t> </a:t>
            </a:r>
            <a:r>
              <a:rPr spc="-10" dirty="0">
                <a:solidFill>
                  <a:srgbClr val="404040"/>
                </a:solidFill>
                <a:latin typeface="Century Gothic"/>
                <a:cs typeface="Century Gothic"/>
              </a:rPr>
              <a:t>soils</a:t>
            </a:r>
            <a:endParaRPr dirty="0">
              <a:latin typeface="Century Gothic"/>
              <a:cs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0800" y="461191"/>
            <a:ext cx="3276600" cy="563616"/>
          </a:xfrm>
          <a:prstGeom prst="rect">
            <a:avLst/>
          </a:prstGeom>
        </p:spPr>
        <p:txBody>
          <a:bodyPr vert="horz" wrap="square" lIns="0" tIns="9525" rIns="0" bIns="0" rtlCol="0">
            <a:spAutoFit/>
          </a:bodyPr>
          <a:lstStyle/>
          <a:p>
            <a:pPr marL="9525">
              <a:spcBef>
                <a:spcPts val="75"/>
              </a:spcBef>
            </a:pPr>
            <a:r>
              <a:rPr dirty="0"/>
              <a:t>Biochar Uses</a:t>
            </a:r>
            <a:endParaRPr spc="-8" dirty="0"/>
          </a:p>
        </p:txBody>
      </p:sp>
      <p:sp>
        <p:nvSpPr>
          <p:cNvPr id="3" name="object 3"/>
          <p:cNvSpPr txBox="1"/>
          <p:nvPr/>
        </p:nvSpPr>
        <p:spPr>
          <a:xfrm>
            <a:off x="3425689" y="5607892"/>
            <a:ext cx="2292668" cy="286617"/>
          </a:xfrm>
          <a:prstGeom prst="rect">
            <a:avLst/>
          </a:prstGeom>
        </p:spPr>
        <p:txBody>
          <a:bodyPr vert="horz" wrap="square" lIns="0" tIns="9525" rIns="0" bIns="0" rtlCol="0">
            <a:spAutoFit/>
          </a:bodyPr>
          <a:lstStyle/>
          <a:p>
            <a:pPr marL="594360" marR="3810" indent="-585311">
              <a:spcBef>
                <a:spcPts val="75"/>
              </a:spcBef>
            </a:pPr>
            <a:r>
              <a:rPr sz="900" b="1" dirty="0">
                <a:solidFill>
                  <a:srgbClr val="006837"/>
                </a:solidFill>
                <a:latin typeface="Calibri"/>
                <a:cs typeface="Calibri"/>
              </a:rPr>
              <a:t>Cornell</a:t>
            </a:r>
            <a:r>
              <a:rPr sz="900" b="1" spc="-11" dirty="0">
                <a:solidFill>
                  <a:srgbClr val="006837"/>
                </a:solidFill>
                <a:latin typeface="Calibri"/>
                <a:cs typeface="Calibri"/>
              </a:rPr>
              <a:t> </a:t>
            </a:r>
            <a:r>
              <a:rPr sz="900" b="1" spc="-8" dirty="0">
                <a:solidFill>
                  <a:srgbClr val="006837"/>
                </a:solidFill>
                <a:latin typeface="Calibri"/>
                <a:cs typeface="Calibri"/>
              </a:rPr>
              <a:t>Cooperative</a:t>
            </a:r>
            <a:r>
              <a:rPr sz="900" b="1" spc="-23" dirty="0">
                <a:solidFill>
                  <a:srgbClr val="006837"/>
                </a:solidFill>
                <a:latin typeface="Calibri"/>
                <a:cs typeface="Calibri"/>
              </a:rPr>
              <a:t> </a:t>
            </a:r>
            <a:r>
              <a:rPr sz="900" b="1" dirty="0">
                <a:solidFill>
                  <a:srgbClr val="006837"/>
                </a:solidFill>
                <a:latin typeface="Calibri"/>
                <a:cs typeface="Calibri"/>
              </a:rPr>
              <a:t>Extension</a:t>
            </a:r>
            <a:r>
              <a:rPr sz="900" b="1" spc="-19" dirty="0">
                <a:solidFill>
                  <a:srgbClr val="006837"/>
                </a:solidFill>
                <a:latin typeface="Calibri"/>
                <a:cs typeface="Calibri"/>
              </a:rPr>
              <a:t> </a:t>
            </a:r>
            <a:r>
              <a:rPr sz="900" b="1" dirty="0">
                <a:solidFill>
                  <a:srgbClr val="006837"/>
                </a:solidFill>
                <a:latin typeface="Calibri"/>
                <a:cs typeface="Calibri"/>
              </a:rPr>
              <a:t>of</a:t>
            </a:r>
            <a:r>
              <a:rPr sz="900" b="1" spc="-19" dirty="0">
                <a:solidFill>
                  <a:srgbClr val="006837"/>
                </a:solidFill>
                <a:latin typeface="Calibri"/>
                <a:cs typeface="Calibri"/>
              </a:rPr>
              <a:t> </a:t>
            </a:r>
            <a:r>
              <a:rPr sz="900" b="1" dirty="0">
                <a:solidFill>
                  <a:srgbClr val="006837"/>
                </a:solidFill>
                <a:latin typeface="Calibri"/>
                <a:cs typeface="Calibri"/>
              </a:rPr>
              <a:t>Suffolk</a:t>
            </a:r>
            <a:r>
              <a:rPr sz="900" b="1" spc="-30" dirty="0">
                <a:solidFill>
                  <a:srgbClr val="006837"/>
                </a:solidFill>
                <a:latin typeface="Calibri"/>
                <a:cs typeface="Calibri"/>
              </a:rPr>
              <a:t> </a:t>
            </a:r>
            <a:r>
              <a:rPr sz="900" b="1" spc="-8" dirty="0">
                <a:solidFill>
                  <a:srgbClr val="006837"/>
                </a:solidFill>
                <a:latin typeface="Calibri"/>
                <a:cs typeface="Calibri"/>
              </a:rPr>
              <a:t>County </a:t>
            </a:r>
            <a:r>
              <a:rPr sz="900" b="1" dirty="0">
                <a:solidFill>
                  <a:srgbClr val="006837"/>
                </a:solidFill>
                <a:latin typeface="Calibri"/>
                <a:cs typeface="Calibri"/>
              </a:rPr>
              <a:t>Biochar</a:t>
            </a:r>
            <a:r>
              <a:rPr sz="900" b="1" spc="-8" dirty="0">
                <a:solidFill>
                  <a:srgbClr val="006837"/>
                </a:solidFill>
                <a:latin typeface="Calibri"/>
                <a:cs typeface="Calibri"/>
              </a:rPr>
              <a:t> Webinar</a:t>
            </a:r>
            <a:r>
              <a:rPr sz="900" b="1" spc="-19" dirty="0">
                <a:solidFill>
                  <a:srgbClr val="006837"/>
                </a:solidFill>
                <a:latin typeface="Calibri"/>
                <a:cs typeface="Calibri"/>
              </a:rPr>
              <a:t> </a:t>
            </a:r>
            <a:r>
              <a:rPr sz="900" b="1" spc="-8" dirty="0">
                <a:solidFill>
                  <a:srgbClr val="006837"/>
                </a:solidFill>
                <a:latin typeface="Calibri"/>
                <a:cs typeface="Calibri"/>
              </a:rPr>
              <a:t>Series</a:t>
            </a:r>
            <a:endParaRPr sz="900">
              <a:latin typeface="Calibri"/>
              <a:cs typeface="Calibri"/>
            </a:endParaRPr>
          </a:p>
        </p:txBody>
      </p:sp>
      <p:sp>
        <p:nvSpPr>
          <p:cNvPr id="4" name="object 4"/>
          <p:cNvSpPr txBox="1"/>
          <p:nvPr/>
        </p:nvSpPr>
        <p:spPr>
          <a:xfrm>
            <a:off x="228600" y="1020280"/>
            <a:ext cx="6112761" cy="5617307"/>
          </a:xfrm>
          <a:prstGeom prst="rect">
            <a:avLst/>
          </a:prstGeom>
          <a:solidFill>
            <a:schemeClr val="bg2"/>
          </a:solidFill>
        </p:spPr>
        <p:txBody>
          <a:bodyPr vert="horz" wrap="square" lIns="0" tIns="85725" rIns="0" bIns="0" rtlCol="0">
            <a:spAutoFit/>
          </a:bodyPr>
          <a:lstStyle/>
          <a:p>
            <a:pPr marL="9525">
              <a:spcBef>
                <a:spcPts val="675"/>
              </a:spcBef>
            </a:pPr>
            <a:r>
              <a:rPr sz="1600" b="1" dirty="0">
                <a:latin typeface="Century Gothic" panose="020B0502020202020204" pitchFamily="34" charset="0"/>
                <a:cs typeface="Calibri"/>
              </a:rPr>
              <a:t>Agriculture,</a:t>
            </a:r>
            <a:r>
              <a:rPr sz="1600" b="1" spc="-86" dirty="0">
                <a:latin typeface="Century Gothic" panose="020B0502020202020204" pitchFamily="34" charset="0"/>
                <a:cs typeface="Calibri"/>
              </a:rPr>
              <a:t> </a:t>
            </a:r>
            <a:r>
              <a:rPr sz="1600" b="1" dirty="0">
                <a:latin typeface="Century Gothic" panose="020B0502020202020204" pitchFamily="34" charset="0"/>
                <a:cs typeface="Calibri"/>
              </a:rPr>
              <a:t>Retail</a:t>
            </a:r>
            <a:r>
              <a:rPr sz="1600" b="1" spc="-90" dirty="0">
                <a:latin typeface="Century Gothic" panose="020B0502020202020204" pitchFamily="34" charset="0"/>
                <a:cs typeface="Calibri"/>
              </a:rPr>
              <a:t> </a:t>
            </a:r>
            <a:r>
              <a:rPr sz="1600" b="1" dirty="0">
                <a:latin typeface="Century Gothic" panose="020B0502020202020204" pitchFamily="34" charset="0"/>
                <a:cs typeface="Calibri"/>
              </a:rPr>
              <a:t>Garden,</a:t>
            </a:r>
            <a:r>
              <a:rPr sz="1600" b="1" spc="-75" dirty="0">
                <a:latin typeface="Century Gothic" panose="020B0502020202020204" pitchFamily="34" charset="0"/>
                <a:cs typeface="Calibri"/>
              </a:rPr>
              <a:t> </a:t>
            </a:r>
            <a:r>
              <a:rPr sz="1600" b="1" dirty="0">
                <a:latin typeface="Century Gothic" panose="020B0502020202020204" pitchFamily="34" charset="0"/>
                <a:cs typeface="Calibri"/>
              </a:rPr>
              <a:t>Landscape,</a:t>
            </a:r>
            <a:r>
              <a:rPr sz="1600" b="1" spc="-75" dirty="0">
                <a:latin typeface="Century Gothic" panose="020B0502020202020204" pitchFamily="34" charset="0"/>
                <a:cs typeface="Calibri"/>
              </a:rPr>
              <a:t> </a:t>
            </a:r>
            <a:r>
              <a:rPr sz="1600" b="1" spc="-34" dirty="0">
                <a:latin typeface="Century Gothic" panose="020B0502020202020204" pitchFamily="34" charset="0"/>
                <a:cs typeface="Calibri"/>
              </a:rPr>
              <a:t>Turf,</a:t>
            </a:r>
            <a:r>
              <a:rPr sz="1600" b="1" spc="-68" dirty="0">
                <a:latin typeface="Century Gothic" panose="020B0502020202020204" pitchFamily="34" charset="0"/>
                <a:cs typeface="Calibri"/>
              </a:rPr>
              <a:t> </a:t>
            </a:r>
            <a:r>
              <a:rPr sz="1600" b="1" spc="-8" dirty="0">
                <a:latin typeface="Century Gothic" panose="020B0502020202020204" pitchFamily="34" charset="0"/>
                <a:cs typeface="Calibri"/>
              </a:rPr>
              <a:t>Horticulture</a:t>
            </a:r>
            <a:endParaRPr sz="1600" dirty="0">
              <a:latin typeface="Century Gothic" panose="020B0502020202020204" pitchFamily="34" charset="0"/>
              <a:cs typeface="Calibri"/>
            </a:endParaRPr>
          </a:p>
          <a:p>
            <a:pPr marL="695325">
              <a:spcBef>
                <a:spcPts val="450"/>
              </a:spcBef>
            </a:pPr>
            <a:r>
              <a:rPr sz="1600" spc="-15" dirty="0">
                <a:latin typeface="Century Gothic" panose="020B0502020202020204" pitchFamily="34" charset="0"/>
                <a:cs typeface="Calibri"/>
              </a:rPr>
              <a:t>Biochar,</a:t>
            </a:r>
            <a:r>
              <a:rPr sz="1600" spc="-41" dirty="0">
                <a:latin typeface="Century Gothic" panose="020B0502020202020204" pitchFamily="34" charset="0"/>
                <a:cs typeface="Calibri"/>
              </a:rPr>
              <a:t> </a:t>
            </a:r>
            <a:r>
              <a:rPr sz="1600" spc="-8" dirty="0">
                <a:latin typeface="Century Gothic" panose="020B0502020202020204" pitchFamily="34" charset="0"/>
                <a:cs typeface="Calibri"/>
              </a:rPr>
              <a:t>Compost</a:t>
            </a:r>
            <a:endParaRPr sz="1600" dirty="0">
              <a:latin typeface="Century Gothic" panose="020B0502020202020204" pitchFamily="34" charset="0"/>
              <a:cs typeface="Calibri"/>
            </a:endParaRPr>
          </a:p>
          <a:p>
            <a:pPr marL="695325">
              <a:spcBef>
                <a:spcPts val="116"/>
              </a:spcBef>
            </a:pPr>
            <a:r>
              <a:rPr sz="1600" spc="-8" dirty="0">
                <a:latin typeface="Century Gothic" panose="020B0502020202020204" pitchFamily="34" charset="0"/>
                <a:cs typeface="Calibri"/>
              </a:rPr>
              <a:t>Composted</a:t>
            </a:r>
            <a:r>
              <a:rPr sz="1600" spc="-19" dirty="0">
                <a:latin typeface="Century Gothic" panose="020B0502020202020204" pitchFamily="34" charset="0"/>
                <a:cs typeface="Calibri"/>
              </a:rPr>
              <a:t> </a:t>
            </a:r>
            <a:r>
              <a:rPr sz="1600" dirty="0">
                <a:latin typeface="Century Gothic" panose="020B0502020202020204" pitchFamily="34" charset="0"/>
                <a:cs typeface="Calibri"/>
              </a:rPr>
              <a:t>biochar</a:t>
            </a:r>
            <a:r>
              <a:rPr sz="1600" spc="-15" dirty="0">
                <a:latin typeface="Century Gothic" panose="020B0502020202020204" pitchFamily="34" charset="0"/>
                <a:cs typeface="Calibri"/>
              </a:rPr>
              <a:t> (5%-</a:t>
            </a:r>
            <a:r>
              <a:rPr sz="1600" dirty="0">
                <a:latin typeface="Century Gothic" panose="020B0502020202020204" pitchFamily="34" charset="0"/>
                <a:cs typeface="Calibri"/>
              </a:rPr>
              <a:t>20%</a:t>
            </a:r>
            <a:r>
              <a:rPr sz="1600" spc="-11" dirty="0">
                <a:latin typeface="Century Gothic" panose="020B0502020202020204" pitchFamily="34" charset="0"/>
                <a:cs typeface="Calibri"/>
              </a:rPr>
              <a:t> </a:t>
            </a:r>
            <a:r>
              <a:rPr sz="1600" spc="-8" dirty="0">
                <a:latin typeface="Century Gothic" panose="020B0502020202020204" pitchFamily="34" charset="0"/>
                <a:cs typeface="Calibri"/>
              </a:rPr>
              <a:t>biochar)</a:t>
            </a:r>
            <a:endParaRPr sz="1600" dirty="0">
              <a:latin typeface="Century Gothic" panose="020B0502020202020204" pitchFamily="34" charset="0"/>
              <a:cs typeface="Calibri"/>
            </a:endParaRPr>
          </a:p>
          <a:p>
            <a:pPr marL="695325"/>
            <a:r>
              <a:rPr sz="1600" spc="-8" dirty="0">
                <a:latin typeface="Century Gothic" panose="020B0502020202020204" pitchFamily="34" charset="0"/>
                <a:cs typeface="Calibri"/>
              </a:rPr>
              <a:t>Biochar-</a:t>
            </a:r>
            <a:r>
              <a:rPr sz="1600" dirty="0">
                <a:latin typeface="Century Gothic" panose="020B0502020202020204" pitchFamily="34" charset="0"/>
                <a:cs typeface="Calibri"/>
              </a:rPr>
              <a:t>Based</a:t>
            </a:r>
            <a:r>
              <a:rPr sz="1600" spc="-34" dirty="0">
                <a:latin typeface="Century Gothic" panose="020B0502020202020204" pitchFamily="34" charset="0"/>
                <a:cs typeface="Calibri"/>
              </a:rPr>
              <a:t> </a:t>
            </a:r>
            <a:r>
              <a:rPr sz="1600" dirty="0">
                <a:latin typeface="Century Gothic" panose="020B0502020202020204" pitchFamily="34" charset="0"/>
                <a:cs typeface="Calibri"/>
              </a:rPr>
              <a:t>Compound</a:t>
            </a:r>
            <a:r>
              <a:rPr sz="1600" spc="-8" dirty="0">
                <a:latin typeface="Century Gothic" panose="020B0502020202020204" pitchFamily="34" charset="0"/>
                <a:cs typeface="Calibri"/>
              </a:rPr>
              <a:t> Fertilizers</a:t>
            </a:r>
            <a:r>
              <a:rPr sz="1600" spc="-15" dirty="0">
                <a:latin typeface="Century Gothic" panose="020B0502020202020204" pitchFamily="34" charset="0"/>
                <a:cs typeface="Calibri"/>
              </a:rPr>
              <a:t> (15%-</a:t>
            </a:r>
            <a:r>
              <a:rPr sz="1600" dirty="0">
                <a:latin typeface="Century Gothic" panose="020B0502020202020204" pitchFamily="34" charset="0"/>
                <a:cs typeface="Calibri"/>
              </a:rPr>
              <a:t>25%</a:t>
            </a:r>
            <a:r>
              <a:rPr sz="1600" spc="-23" dirty="0">
                <a:latin typeface="Century Gothic" panose="020B0502020202020204" pitchFamily="34" charset="0"/>
                <a:cs typeface="Calibri"/>
              </a:rPr>
              <a:t> </a:t>
            </a:r>
            <a:r>
              <a:rPr sz="1600" spc="-8" dirty="0">
                <a:latin typeface="Century Gothic" panose="020B0502020202020204" pitchFamily="34" charset="0"/>
                <a:cs typeface="Calibri"/>
              </a:rPr>
              <a:t>biochar)</a:t>
            </a:r>
            <a:endParaRPr sz="1600" dirty="0">
              <a:latin typeface="Century Gothic" panose="020B0502020202020204" pitchFamily="34" charset="0"/>
              <a:cs typeface="Calibri"/>
            </a:endParaRPr>
          </a:p>
          <a:p>
            <a:pPr marL="695325" marR="3810"/>
            <a:r>
              <a:rPr sz="1600" dirty="0">
                <a:latin typeface="Century Gothic" panose="020B0502020202020204" pitchFamily="34" charset="0"/>
                <a:cs typeface="Calibri"/>
              </a:rPr>
              <a:t>Biotic</a:t>
            </a:r>
            <a:r>
              <a:rPr sz="1600" spc="-30" dirty="0">
                <a:latin typeface="Century Gothic" panose="020B0502020202020204" pitchFamily="34" charset="0"/>
                <a:cs typeface="Calibri"/>
              </a:rPr>
              <a:t> </a:t>
            </a:r>
            <a:r>
              <a:rPr sz="1600" dirty="0">
                <a:latin typeface="Century Gothic" panose="020B0502020202020204" pitchFamily="34" charset="0"/>
                <a:cs typeface="Calibri"/>
              </a:rPr>
              <a:t>Soil</a:t>
            </a:r>
            <a:r>
              <a:rPr sz="1600" spc="-30" dirty="0">
                <a:latin typeface="Century Gothic" panose="020B0502020202020204" pitchFamily="34" charset="0"/>
                <a:cs typeface="Calibri"/>
              </a:rPr>
              <a:t> </a:t>
            </a:r>
            <a:r>
              <a:rPr sz="1600" dirty="0">
                <a:latin typeface="Century Gothic" panose="020B0502020202020204" pitchFamily="34" charset="0"/>
                <a:cs typeface="Calibri"/>
              </a:rPr>
              <a:t>Amendments</a:t>
            </a:r>
            <a:r>
              <a:rPr sz="1600" spc="-41" dirty="0">
                <a:latin typeface="Century Gothic" panose="020B0502020202020204" pitchFamily="34" charset="0"/>
                <a:cs typeface="Calibri"/>
              </a:rPr>
              <a:t> </a:t>
            </a:r>
            <a:r>
              <a:rPr sz="1600" dirty="0">
                <a:latin typeface="Century Gothic" panose="020B0502020202020204" pitchFamily="34" charset="0"/>
                <a:cs typeface="Calibri"/>
              </a:rPr>
              <a:t>(biochar</a:t>
            </a:r>
            <a:r>
              <a:rPr sz="1600" spc="-11" dirty="0">
                <a:latin typeface="Century Gothic" panose="020B0502020202020204" pitchFamily="34" charset="0"/>
                <a:cs typeface="Calibri"/>
              </a:rPr>
              <a:t> </a:t>
            </a:r>
            <a:r>
              <a:rPr sz="1600" dirty="0">
                <a:latin typeface="Century Gothic" panose="020B0502020202020204" pitchFamily="34" charset="0"/>
                <a:cs typeface="Calibri"/>
              </a:rPr>
              <a:t>+</a:t>
            </a:r>
            <a:r>
              <a:rPr sz="1600" spc="-34" dirty="0">
                <a:latin typeface="Century Gothic" panose="020B0502020202020204" pitchFamily="34" charset="0"/>
                <a:cs typeface="Calibri"/>
              </a:rPr>
              <a:t> </a:t>
            </a:r>
            <a:r>
              <a:rPr sz="1600" spc="-8" dirty="0">
                <a:latin typeface="Century Gothic" panose="020B0502020202020204" pitchFamily="34" charset="0"/>
                <a:cs typeface="Calibri"/>
              </a:rPr>
              <a:t>organics+</a:t>
            </a:r>
            <a:r>
              <a:rPr sz="1600" spc="-23" dirty="0">
                <a:latin typeface="Century Gothic" panose="020B0502020202020204" pitchFamily="34" charset="0"/>
                <a:cs typeface="Calibri"/>
              </a:rPr>
              <a:t> </a:t>
            </a:r>
            <a:r>
              <a:rPr sz="1600" dirty="0">
                <a:latin typeface="Century Gothic" panose="020B0502020202020204" pitchFamily="34" charset="0"/>
                <a:cs typeface="Calibri"/>
              </a:rPr>
              <a:t>minerals</a:t>
            </a:r>
            <a:r>
              <a:rPr sz="1600" spc="-26" dirty="0">
                <a:latin typeface="Century Gothic" panose="020B0502020202020204" pitchFamily="34" charset="0"/>
                <a:cs typeface="Calibri"/>
              </a:rPr>
              <a:t> </a:t>
            </a:r>
            <a:r>
              <a:rPr sz="1600" dirty="0">
                <a:latin typeface="Century Gothic" panose="020B0502020202020204" pitchFamily="34" charset="0"/>
                <a:cs typeface="Calibri"/>
              </a:rPr>
              <a:t>and</a:t>
            </a:r>
            <a:r>
              <a:rPr sz="1600" spc="-26" dirty="0">
                <a:latin typeface="Century Gothic" panose="020B0502020202020204" pitchFamily="34" charset="0"/>
                <a:cs typeface="Calibri"/>
              </a:rPr>
              <a:t> </a:t>
            </a:r>
            <a:r>
              <a:rPr sz="1600" spc="-8" dirty="0">
                <a:latin typeface="Century Gothic" panose="020B0502020202020204" pitchFamily="34" charset="0"/>
                <a:cs typeface="Calibri"/>
              </a:rPr>
              <a:t>biologicals) Granulated</a:t>
            </a:r>
            <a:r>
              <a:rPr sz="1600" spc="-34" dirty="0">
                <a:latin typeface="Century Gothic" panose="020B0502020202020204" pitchFamily="34" charset="0"/>
                <a:cs typeface="Calibri"/>
              </a:rPr>
              <a:t> </a:t>
            </a:r>
            <a:r>
              <a:rPr sz="1600" dirty="0">
                <a:latin typeface="Century Gothic" panose="020B0502020202020204" pitchFamily="34" charset="0"/>
                <a:cs typeface="Calibri"/>
              </a:rPr>
              <a:t>and</a:t>
            </a:r>
            <a:r>
              <a:rPr sz="1600" spc="-41" dirty="0">
                <a:latin typeface="Century Gothic" panose="020B0502020202020204" pitchFamily="34" charset="0"/>
                <a:cs typeface="Calibri"/>
              </a:rPr>
              <a:t> </a:t>
            </a:r>
            <a:r>
              <a:rPr sz="1600" dirty="0">
                <a:latin typeface="Century Gothic" panose="020B0502020202020204" pitchFamily="34" charset="0"/>
                <a:cs typeface="Calibri"/>
              </a:rPr>
              <a:t>liquid</a:t>
            </a:r>
            <a:r>
              <a:rPr sz="1600" spc="-26" dirty="0">
                <a:latin typeface="Century Gothic" panose="020B0502020202020204" pitchFamily="34" charset="0"/>
                <a:cs typeface="Calibri"/>
              </a:rPr>
              <a:t> </a:t>
            </a:r>
            <a:r>
              <a:rPr sz="1600" dirty="0">
                <a:latin typeface="Century Gothic" panose="020B0502020202020204" pitchFamily="34" charset="0"/>
                <a:cs typeface="Calibri"/>
              </a:rPr>
              <a:t>products</a:t>
            </a:r>
            <a:r>
              <a:rPr sz="1600" spc="-34" dirty="0">
                <a:latin typeface="Century Gothic" panose="020B0502020202020204" pitchFamily="34" charset="0"/>
                <a:cs typeface="Calibri"/>
              </a:rPr>
              <a:t> </a:t>
            </a:r>
            <a:r>
              <a:rPr sz="1600" dirty="0">
                <a:latin typeface="Century Gothic" panose="020B0502020202020204" pitchFamily="34" charset="0"/>
                <a:cs typeface="Calibri"/>
              </a:rPr>
              <a:t>for</a:t>
            </a:r>
            <a:r>
              <a:rPr sz="1600" spc="-45" dirty="0">
                <a:latin typeface="Century Gothic" panose="020B0502020202020204" pitchFamily="34" charset="0"/>
                <a:cs typeface="Calibri"/>
              </a:rPr>
              <a:t> </a:t>
            </a:r>
            <a:r>
              <a:rPr sz="1600" spc="-8" dirty="0">
                <a:latin typeface="Century Gothic" panose="020B0502020202020204" pitchFamily="34" charset="0"/>
                <a:cs typeface="Calibri"/>
              </a:rPr>
              <a:t>seeding</a:t>
            </a:r>
            <a:endParaRPr sz="1600" dirty="0">
              <a:latin typeface="Century Gothic" panose="020B0502020202020204" pitchFamily="34" charset="0"/>
              <a:cs typeface="Calibri"/>
            </a:endParaRPr>
          </a:p>
          <a:p>
            <a:pPr marL="695325">
              <a:lnSpc>
                <a:spcPts val="1605"/>
              </a:lnSpc>
            </a:pPr>
            <a:r>
              <a:rPr sz="1600" dirty="0">
                <a:latin typeface="Century Gothic" panose="020B0502020202020204" pitchFamily="34" charset="0"/>
                <a:cs typeface="Calibri"/>
              </a:rPr>
              <a:t>Micro/nano</a:t>
            </a:r>
            <a:r>
              <a:rPr sz="1600" spc="-75" dirty="0">
                <a:latin typeface="Century Gothic" panose="020B0502020202020204" pitchFamily="34" charset="0"/>
                <a:cs typeface="Calibri"/>
              </a:rPr>
              <a:t> </a:t>
            </a:r>
            <a:r>
              <a:rPr sz="1600" spc="-8" dirty="0">
                <a:latin typeface="Century Gothic" panose="020B0502020202020204" pitchFamily="34" charset="0"/>
                <a:cs typeface="Calibri"/>
              </a:rPr>
              <a:t>carbons</a:t>
            </a:r>
            <a:endParaRPr sz="1600" dirty="0">
              <a:latin typeface="Century Gothic" panose="020B0502020202020204" pitchFamily="34" charset="0"/>
              <a:cs typeface="Calibri"/>
            </a:endParaRPr>
          </a:p>
          <a:p>
            <a:pPr marL="9525">
              <a:lnSpc>
                <a:spcPts val="2145"/>
              </a:lnSpc>
            </a:pPr>
            <a:r>
              <a:rPr sz="1600" b="1" spc="-8" dirty="0">
                <a:latin typeface="Century Gothic" panose="020B0502020202020204" pitchFamily="34" charset="0"/>
                <a:cs typeface="Calibri"/>
              </a:rPr>
              <a:t>Environment,</a:t>
            </a:r>
            <a:r>
              <a:rPr sz="1600" b="1" spc="-41" dirty="0">
                <a:latin typeface="Century Gothic" panose="020B0502020202020204" pitchFamily="34" charset="0"/>
                <a:cs typeface="Calibri"/>
              </a:rPr>
              <a:t> </a:t>
            </a:r>
            <a:r>
              <a:rPr sz="1600" b="1" spc="-8" dirty="0">
                <a:latin typeface="Century Gothic" panose="020B0502020202020204" pitchFamily="34" charset="0"/>
                <a:cs typeface="Calibri"/>
              </a:rPr>
              <a:t>Remediation,</a:t>
            </a:r>
            <a:r>
              <a:rPr sz="1600" b="1" spc="-45" dirty="0">
                <a:latin typeface="Century Gothic" panose="020B0502020202020204" pitchFamily="34" charset="0"/>
                <a:cs typeface="Calibri"/>
              </a:rPr>
              <a:t> </a:t>
            </a:r>
            <a:r>
              <a:rPr sz="1600" b="1" dirty="0">
                <a:latin typeface="Century Gothic" panose="020B0502020202020204" pitchFamily="34" charset="0"/>
                <a:cs typeface="Calibri"/>
              </a:rPr>
              <a:t>Erosion</a:t>
            </a:r>
            <a:r>
              <a:rPr sz="1600" b="1" spc="-49" dirty="0">
                <a:latin typeface="Century Gothic" panose="020B0502020202020204" pitchFamily="34" charset="0"/>
                <a:cs typeface="Calibri"/>
              </a:rPr>
              <a:t> </a:t>
            </a:r>
            <a:r>
              <a:rPr sz="1600" b="1" spc="-8" dirty="0">
                <a:latin typeface="Century Gothic" panose="020B0502020202020204" pitchFamily="34" charset="0"/>
                <a:cs typeface="Calibri"/>
              </a:rPr>
              <a:t>Control</a:t>
            </a:r>
            <a:endParaRPr sz="1600" dirty="0">
              <a:latin typeface="Century Gothic" panose="020B0502020202020204" pitchFamily="34" charset="0"/>
              <a:cs typeface="Calibri"/>
            </a:endParaRPr>
          </a:p>
          <a:p>
            <a:pPr marL="695325" marR="1104424">
              <a:spcBef>
                <a:spcPts val="26"/>
              </a:spcBef>
            </a:pPr>
            <a:r>
              <a:rPr sz="1600" dirty="0">
                <a:latin typeface="Century Gothic" panose="020B0502020202020204" pitchFamily="34" charset="0"/>
                <a:cs typeface="Calibri"/>
              </a:rPr>
              <a:t>Green</a:t>
            </a:r>
            <a:r>
              <a:rPr sz="1600" spc="-34" dirty="0">
                <a:latin typeface="Century Gothic" panose="020B0502020202020204" pitchFamily="34" charset="0"/>
                <a:cs typeface="Calibri"/>
              </a:rPr>
              <a:t> </a:t>
            </a:r>
            <a:r>
              <a:rPr sz="1600" dirty="0">
                <a:latin typeface="Century Gothic" panose="020B0502020202020204" pitchFamily="34" charset="0"/>
                <a:cs typeface="Calibri"/>
              </a:rPr>
              <a:t>urban</a:t>
            </a:r>
            <a:r>
              <a:rPr sz="1600" spc="-23" dirty="0">
                <a:latin typeface="Century Gothic" panose="020B0502020202020204" pitchFamily="34" charset="0"/>
                <a:cs typeface="Calibri"/>
              </a:rPr>
              <a:t> </a:t>
            </a:r>
            <a:r>
              <a:rPr sz="1600" spc="-8" dirty="0">
                <a:latin typeface="Century Gothic" panose="020B0502020202020204" pitchFamily="34" charset="0"/>
                <a:cs typeface="Calibri"/>
              </a:rPr>
              <a:t>infrastructure,</a:t>
            </a:r>
            <a:r>
              <a:rPr sz="1600" spc="-19" dirty="0">
                <a:latin typeface="Century Gothic" panose="020B0502020202020204" pitchFamily="34" charset="0"/>
                <a:cs typeface="Calibri"/>
              </a:rPr>
              <a:t> </a:t>
            </a:r>
            <a:r>
              <a:rPr sz="1600" spc="-8" dirty="0">
                <a:latin typeface="Century Gothic" panose="020B0502020202020204" pitchFamily="34" charset="0"/>
                <a:cs typeface="Calibri"/>
              </a:rPr>
              <a:t>remediation,</a:t>
            </a:r>
            <a:r>
              <a:rPr sz="1600" spc="-19" dirty="0">
                <a:latin typeface="Century Gothic" panose="020B0502020202020204" pitchFamily="34" charset="0"/>
                <a:cs typeface="Calibri"/>
              </a:rPr>
              <a:t> </a:t>
            </a:r>
            <a:r>
              <a:rPr sz="1600" dirty="0">
                <a:latin typeface="Century Gothic" panose="020B0502020202020204" pitchFamily="34" charset="0"/>
                <a:cs typeface="Calibri"/>
              </a:rPr>
              <a:t>odor</a:t>
            </a:r>
            <a:r>
              <a:rPr sz="1600" spc="-26" dirty="0">
                <a:latin typeface="Century Gothic" panose="020B0502020202020204" pitchFamily="34" charset="0"/>
                <a:cs typeface="Calibri"/>
              </a:rPr>
              <a:t> </a:t>
            </a:r>
            <a:r>
              <a:rPr sz="1600" spc="-8" dirty="0">
                <a:latin typeface="Century Gothic" panose="020B0502020202020204" pitchFamily="34" charset="0"/>
                <a:cs typeface="Calibri"/>
              </a:rPr>
              <a:t>control </a:t>
            </a:r>
            <a:r>
              <a:rPr sz="1600" dirty="0">
                <a:latin typeface="Century Gothic" panose="020B0502020202020204" pitchFamily="34" charset="0"/>
                <a:cs typeface="Calibri"/>
              </a:rPr>
              <a:t>Mine</a:t>
            </a:r>
            <a:r>
              <a:rPr sz="1600" spc="-11" dirty="0">
                <a:latin typeface="Century Gothic" panose="020B0502020202020204" pitchFamily="34" charset="0"/>
                <a:cs typeface="Calibri"/>
              </a:rPr>
              <a:t> </a:t>
            </a:r>
            <a:r>
              <a:rPr sz="1600" spc="-8" dirty="0">
                <a:latin typeface="Century Gothic" panose="020B0502020202020204" pitchFamily="34" charset="0"/>
                <a:cs typeface="Calibri"/>
              </a:rPr>
              <a:t>reclamation,</a:t>
            </a:r>
            <a:r>
              <a:rPr sz="1600" spc="-4" dirty="0">
                <a:latin typeface="Century Gothic" panose="020B0502020202020204" pitchFamily="34" charset="0"/>
                <a:cs typeface="Calibri"/>
              </a:rPr>
              <a:t> </a:t>
            </a:r>
            <a:r>
              <a:rPr sz="1600" dirty="0">
                <a:latin typeface="Century Gothic" panose="020B0502020202020204" pitchFamily="34" charset="0"/>
                <a:cs typeface="Calibri"/>
              </a:rPr>
              <a:t>Oilfield</a:t>
            </a:r>
            <a:r>
              <a:rPr sz="1600" spc="-4" dirty="0">
                <a:latin typeface="Century Gothic" panose="020B0502020202020204" pitchFamily="34" charset="0"/>
                <a:cs typeface="Calibri"/>
              </a:rPr>
              <a:t> </a:t>
            </a:r>
            <a:r>
              <a:rPr sz="1600" spc="-8" dirty="0">
                <a:latin typeface="Century Gothic" panose="020B0502020202020204" pitchFamily="34" charset="0"/>
                <a:cs typeface="Calibri"/>
              </a:rPr>
              <a:t>remediation,</a:t>
            </a:r>
            <a:r>
              <a:rPr sz="1600" spc="-15" dirty="0">
                <a:latin typeface="Century Gothic" panose="020B0502020202020204" pitchFamily="34" charset="0"/>
                <a:cs typeface="Calibri"/>
              </a:rPr>
              <a:t> </a:t>
            </a:r>
            <a:r>
              <a:rPr sz="1600" spc="-8" dirty="0">
                <a:latin typeface="Century Gothic" panose="020B0502020202020204" pitchFamily="34" charset="0"/>
                <a:cs typeface="Calibri"/>
              </a:rPr>
              <a:t>Filtration</a:t>
            </a:r>
            <a:endParaRPr sz="1600" dirty="0">
              <a:latin typeface="Century Gothic" panose="020B0502020202020204" pitchFamily="34" charset="0"/>
              <a:cs typeface="Calibri"/>
            </a:endParaRPr>
          </a:p>
          <a:p>
            <a:pPr marL="695325">
              <a:lnSpc>
                <a:spcPts val="1605"/>
              </a:lnSpc>
            </a:pPr>
            <a:r>
              <a:rPr sz="1600" spc="-8" dirty="0">
                <a:latin typeface="Century Gothic" panose="020B0502020202020204" pitchFamily="34" charset="0"/>
                <a:cs typeface="Calibri"/>
              </a:rPr>
              <a:t>Stormwater</a:t>
            </a:r>
            <a:r>
              <a:rPr sz="1600" spc="-41" dirty="0">
                <a:latin typeface="Century Gothic" panose="020B0502020202020204" pitchFamily="34" charset="0"/>
                <a:cs typeface="Calibri"/>
              </a:rPr>
              <a:t> </a:t>
            </a:r>
            <a:r>
              <a:rPr sz="1600" dirty="0">
                <a:latin typeface="Century Gothic" panose="020B0502020202020204" pitchFamily="34" charset="0"/>
                <a:cs typeface="Calibri"/>
              </a:rPr>
              <a:t>filtration,</a:t>
            </a:r>
            <a:r>
              <a:rPr sz="1600" spc="-23" dirty="0">
                <a:latin typeface="Century Gothic" panose="020B0502020202020204" pitchFamily="34" charset="0"/>
                <a:cs typeface="Calibri"/>
              </a:rPr>
              <a:t> </a:t>
            </a:r>
            <a:r>
              <a:rPr sz="1600" dirty="0">
                <a:latin typeface="Century Gothic" panose="020B0502020202020204" pitchFamily="34" charset="0"/>
                <a:cs typeface="Calibri"/>
              </a:rPr>
              <a:t>water</a:t>
            </a:r>
            <a:r>
              <a:rPr sz="1600" spc="-30" dirty="0">
                <a:latin typeface="Century Gothic" panose="020B0502020202020204" pitchFamily="34" charset="0"/>
                <a:cs typeface="Calibri"/>
              </a:rPr>
              <a:t> </a:t>
            </a:r>
            <a:r>
              <a:rPr sz="1600" spc="-8" dirty="0">
                <a:latin typeface="Century Gothic" panose="020B0502020202020204" pitchFamily="34" charset="0"/>
                <a:cs typeface="Calibri"/>
              </a:rPr>
              <a:t>treatment</a:t>
            </a:r>
            <a:r>
              <a:rPr sz="1600" spc="-53" dirty="0">
                <a:latin typeface="Century Gothic" panose="020B0502020202020204" pitchFamily="34" charset="0"/>
                <a:cs typeface="Calibri"/>
              </a:rPr>
              <a:t> </a:t>
            </a:r>
            <a:r>
              <a:rPr sz="1600" dirty="0">
                <a:latin typeface="Century Gothic" panose="020B0502020202020204" pitchFamily="34" charset="0"/>
                <a:cs typeface="Calibri"/>
              </a:rPr>
              <a:t>-</a:t>
            </a:r>
            <a:r>
              <a:rPr sz="1600" spc="-26" dirty="0">
                <a:latin typeface="Century Gothic" panose="020B0502020202020204" pitchFamily="34" charset="0"/>
                <a:cs typeface="Calibri"/>
              </a:rPr>
              <a:t> </a:t>
            </a:r>
            <a:r>
              <a:rPr sz="1600" spc="-8" dirty="0">
                <a:latin typeface="Century Gothic" panose="020B0502020202020204" pitchFamily="34" charset="0"/>
                <a:cs typeface="Calibri"/>
              </a:rPr>
              <a:t>functionalized</a:t>
            </a:r>
            <a:r>
              <a:rPr sz="1600" spc="-23" dirty="0">
                <a:latin typeface="Century Gothic" panose="020B0502020202020204" pitchFamily="34" charset="0"/>
                <a:cs typeface="Calibri"/>
              </a:rPr>
              <a:t> </a:t>
            </a:r>
            <a:r>
              <a:rPr sz="1600" spc="-8" dirty="0">
                <a:latin typeface="Century Gothic" panose="020B0502020202020204" pitchFamily="34" charset="0"/>
                <a:cs typeface="Calibri"/>
              </a:rPr>
              <a:t>chars</a:t>
            </a:r>
            <a:endParaRPr sz="1600" dirty="0">
              <a:latin typeface="Century Gothic" panose="020B0502020202020204" pitchFamily="34" charset="0"/>
              <a:cs typeface="Calibri"/>
            </a:endParaRPr>
          </a:p>
          <a:p>
            <a:pPr marL="9525">
              <a:lnSpc>
                <a:spcPts val="2145"/>
              </a:lnSpc>
            </a:pPr>
            <a:r>
              <a:rPr sz="1600" b="1" spc="-15" dirty="0">
                <a:latin typeface="Century Gothic" panose="020B0502020202020204" pitchFamily="34" charset="0"/>
                <a:cs typeface="Calibri"/>
              </a:rPr>
              <a:t>Water</a:t>
            </a:r>
            <a:r>
              <a:rPr sz="1600" b="1" spc="-41" dirty="0">
                <a:latin typeface="Century Gothic" panose="020B0502020202020204" pitchFamily="34" charset="0"/>
                <a:cs typeface="Calibri"/>
              </a:rPr>
              <a:t> </a:t>
            </a:r>
            <a:r>
              <a:rPr sz="1600" b="1" dirty="0">
                <a:latin typeface="Century Gothic" panose="020B0502020202020204" pitchFamily="34" charset="0"/>
                <a:cs typeface="Calibri"/>
              </a:rPr>
              <a:t>quality</a:t>
            </a:r>
            <a:r>
              <a:rPr sz="1600" b="1" spc="-30" dirty="0">
                <a:latin typeface="Century Gothic" panose="020B0502020202020204" pitchFamily="34" charset="0"/>
                <a:cs typeface="Calibri"/>
              </a:rPr>
              <a:t> </a:t>
            </a:r>
            <a:r>
              <a:rPr sz="1600" b="1" dirty="0">
                <a:latin typeface="Century Gothic" panose="020B0502020202020204" pitchFamily="34" charset="0"/>
                <a:cs typeface="Calibri"/>
              </a:rPr>
              <a:t>–</a:t>
            </a:r>
            <a:r>
              <a:rPr sz="1600" b="1" spc="-38" dirty="0">
                <a:latin typeface="Century Gothic" panose="020B0502020202020204" pitchFamily="34" charset="0"/>
                <a:cs typeface="Calibri"/>
              </a:rPr>
              <a:t> </a:t>
            </a:r>
            <a:r>
              <a:rPr sz="1600" spc="-8" dirty="0">
                <a:latin typeface="Century Gothic" panose="020B0502020202020204" pitchFamily="34" charset="0"/>
                <a:cs typeface="Calibri"/>
              </a:rPr>
              <a:t>Bioretention,</a:t>
            </a:r>
            <a:r>
              <a:rPr sz="1600" spc="-15" dirty="0">
                <a:latin typeface="Century Gothic" panose="020B0502020202020204" pitchFamily="34" charset="0"/>
                <a:cs typeface="Calibri"/>
              </a:rPr>
              <a:t> </a:t>
            </a:r>
            <a:r>
              <a:rPr sz="1600" spc="-8" dirty="0">
                <a:latin typeface="Century Gothic" panose="020B0502020202020204" pitchFamily="34" charset="0"/>
                <a:cs typeface="Calibri"/>
              </a:rPr>
              <a:t>filtration,</a:t>
            </a:r>
            <a:r>
              <a:rPr sz="1600" spc="-23" dirty="0">
                <a:latin typeface="Century Gothic" panose="020B0502020202020204" pitchFamily="34" charset="0"/>
                <a:cs typeface="Calibri"/>
              </a:rPr>
              <a:t> </a:t>
            </a:r>
            <a:r>
              <a:rPr sz="1600" spc="-8" dirty="0">
                <a:latin typeface="Century Gothic" panose="020B0502020202020204" pitchFamily="34" charset="0"/>
                <a:cs typeface="Calibri"/>
              </a:rPr>
              <a:t>infiltration</a:t>
            </a:r>
            <a:endParaRPr sz="1600" dirty="0">
              <a:latin typeface="Century Gothic" panose="020B0502020202020204" pitchFamily="34" charset="0"/>
              <a:cs typeface="Calibri"/>
            </a:endParaRPr>
          </a:p>
          <a:p>
            <a:pPr marL="9525"/>
            <a:r>
              <a:rPr sz="1600" b="1" spc="-8" dirty="0">
                <a:latin typeface="Century Gothic" panose="020B0502020202020204" pitchFamily="34" charset="0"/>
                <a:cs typeface="Calibri"/>
              </a:rPr>
              <a:t>Forestry</a:t>
            </a:r>
            <a:endParaRPr sz="1600" dirty="0">
              <a:latin typeface="Century Gothic" panose="020B0502020202020204" pitchFamily="34" charset="0"/>
              <a:cs typeface="Calibri"/>
            </a:endParaRPr>
          </a:p>
          <a:p>
            <a:pPr marL="695325" marR="1252061">
              <a:lnSpc>
                <a:spcPct val="103600"/>
              </a:lnSpc>
              <a:spcBef>
                <a:spcPts val="394"/>
              </a:spcBef>
            </a:pPr>
            <a:r>
              <a:rPr sz="1600" spc="-8" dirty="0">
                <a:latin typeface="Century Gothic" panose="020B0502020202020204" pitchFamily="34" charset="0"/>
                <a:cs typeface="Calibri"/>
              </a:rPr>
              <a:t>Forest</a:t>
            </a:r>
            <a:r>
              <a:rPr sz="1600" spc="-26" dirty="0">
                <a:latin typeface="Century Gothic" panose="020B0502020202020204" pitchFamily="34" charset="0"/>
                <a:cs typeface="Calibri"/>
              </a:rPr>
              <a:t> </a:t>
            </a:r>
            <a:r>
              <a:rPr sz="1600" dirty="0">
                <a:latin typeface="Century Gothic" panose="020B0502020202020204" pitchFamily="34" charset="0"/>
                <a:cs typeface="Calibri"/>
              </a:rPr>
              <a:t>Fuels</a:t>
            </a:r>
            <a:r>
              <a:rPr sz="1600" spc="-19" dirty="0">
                <a:latin typeface="Century Gothic" panose="020B0502020202020204" pitchFamily="34" charset="0"/>
                <a:cs typeface="Calibri"/>
              </a:rPr>
              <a:t> </a:t>
            </a:r>
            <a:r>
              <a:rPr sz="1600" dirty="0">
                <a:latin typeface="Century Gothic" panose="020B0502020202020204" pitchFamily="34" charset="0"/>
                <a:cs typeface="Calibri"/>
              </a:rPr>
              <a:t>and</a:t>
            </a:r>
            <a:r>
              <a:rPr sz="1600" spc="-11" dirty="0">
                <a:latin typeface="Century Gothic" panose="020B0502020202020204" pitchFamily="34" charset="0"/>
                <a:cs typeface="Calibri"/>
              </a:rPr>
              <a:t> </a:t>
            </a:r>
            <a:r>
              <a:rPr sz="1600" spc="-15" dirty="0">
                <a:latin typeface="Century Gothic" panose="020B0502020202020204" pitchFamily="34" charset="0"/>
                <a:cs typeface="Calibri"/>
              </a:rPr>
              <a:t>Reforestation,</a:t>
            </a:r>
            <a:r>
              <a:rPr sz="1600" spc="-19" dirty="0">
                <a:latin typeface="Century Gothic" panose="020B0502020202020204" pitchFamily="34" charset="0"/>
                <a:cs typeface="Calibri"/>
              </a:rPr>
              <a:t> </a:t>
            </a:r>
            <a:r>
              <a:rPr sz="1600" dirty="0">
                <a:latin typeface="Century Gothic" panose="020B0502020202020204" pitchFamily="34" charset="0"/>
                <a:cs typeface="Calibri"/>
              </a:rPr>
              <a:t>Range</a:t>
            </a:r>
            <a:r>
              <a:rPr sz="1600" spc="-19" dirty="0">
                <a:latin typeface="Century Gothic" panose="020B0502020202020204" pitchFamily="34" charset="0"/>
                <a:cs typeface="Calibri"/>
              </a:rPr>
              <a:t> </a:t>
            </a:r>
            <a:r>
              <a:rPr sz="1600" spc="-8" dirty="0">
                <a:latin typeface="Century Gothic" panose="020B0502020202020204" pitchFamily="34" charset="0"/>
                <a:cs typeface="Calibri"/>
              </a:rPr>
              <a:t>Improvement </a:t>
            </a:r>
            <a:r>
              <a:rPr sz="1600" dirty="0">
                <a:latin typeface="Century Gothic" panose="020B0502020202020204" pitchFamily="34" charset="0"/>
                <a:cs typeface="Calibri"/>
              </a:rPr>
              <a:t>Growing</a:t>
            </a:r>
            <a:r>
              <a:rPr sz="1600" spc="-34" dirty="0">
                <a:latin typeface="Century Gothic" panose="020B0502020202020204" pitchFamily="34" charset="0"/>
                <a:cs typeface="Calibri"/>
              </a:rPr>
              <a:t> </a:t>
            </a:r>
            <a:r>
              <a:rPr sz="1600" dirty="0">
                <a:latin typeface="Century Gothic" panose="020B0502020202020204" pitchFamily="34" charset="0"/>
                <a:cs typeface="Calibri"/>
              </a:rPr>
              <a:t>media</a:t>
            </a:r>
            <a:r>
              <a:rPr sz="1600" spc="-30" dirty="0">
                <a:latin typeface="Century Gothic" panose="020B0502020202020204" pitchFamily="34" charset="0"/>
                <a:cs typeface="Calibri"/>
              </a:rPr>
              <a:t> </a:t>
            </a:r>
            <a:r>
              <a:rPr sz="1600" dirty="0">
                <a:latin typeface="Century Gothic" panose="020B0502020202020204" pitchFamily="34" charset="0"/>
                <a:cs typeface="Calibri"/>
              </a:rPr>
              <a:t>for</a:t>
            </a:r>
            <a:r>
              <a:rPr sz="1600" spc="-45" dirty="0">
                <a:latin typeface="Century Gothic" panose="020B0502020202020204" pitchFamily="34" charset="0"/>
                <a:cs typeface="Calibri"/>
              </a:rPr>
              <a:t> </a:t>
            </a:r>
            <a:r>
              <a:rPr sz="1600" dirty="0">
                <a:latin typeface="Century Gothic" panose="020B0502020202020204" pitchFamily="34" charset="0"/>
                <a:cs typeface="Calibri"/>
              </a:rPr>
              <a:t>nursery</a:t>
            </a:r>
            <a:r>
              <a:rPr sz="1600" spc="-41" dirty="0">
                <a:latin typeface="Century Gothic" panose="020B0502020202020204" pitchFamily="34" charset="0"/>
                <a:cs typeface="Calibri"/>
              </a:rPr>
              <a:t> </a:t>
            </a:r>
            <a:r>
              <a:rPr sz="1600" dirty="0">
                <a:latin typeface="Century Gothic" panose="020B0502020202020204" pitchFamily="34" charset="0"/>
                <a:cs typeface="Calibri"/>
              </a:rPr>
              <a:t>and</a:t>
            </a:r>
            <a:r>
              <a:rPr sz="1600" spc="-30" dirty="0">
                <a:latin typeface="Century Gothic" panose="020B0502020202020204" pitchFamily="34" charset="0"/>
                <a:cs typeface="Calibri"/>
              </a:rPr>
              <a:t> </a:t>
            </a:r>
            <a:r>
              <a:rPr sz="1600" dirty="0">
                <a:latin typeface="Century Gothic" panose="020B0502020202020204" pitchFamily="34" charset="0"/>
                <a:cs typeface="Calibri"/>
              </a:rPr>
              <a:t>out</a:t>
            </a:r>
            <a:r>
              <a:rPr sz="1600" spc="-45" dirty="0">
                <a:latin typeface="Century Gothic" panose="020B0502020202020204" pitchFamily="34" charset="0"/>
                <a:cs typeface="Calibri"/>
              </a:rPr>
              <a:t> </a:t>
            </a:r>
            <a:r>
              <a:rPr sz="1600" spc="-8" dirty="0">
                <a:latin typeface="Century Gothic" panose="020B0502020202020204" pitchFamily="34" charset="0"/>
                <a:cs typeface="Calibri"/>
              </a:rPr>
              <a:t>planting Revegetation,</a:t>
            </a:r>
            <a:r>
              <a:rPr sz="1600" spc="-30" dirty="0">
                <a:latin typeface="Century Gothic" panose="020B0502020202020204" pitchFamily="34" charset="0"/>
                <a:cs typeface="Calibri"/>
              </a:rPr>
              <a:t> </a:t>
            </a:r>
            <a:r>
              <a:rPr sz="1600" spc="-8" dirty="0">
                <a:latin typeface="Century Gothic" panose="020B0502020202020204" pitchFamily="34" charset="0"/>
                <a:cs typeface="Calibri"/>
              </a:rPr>
              <a:t>Reclamation</a:t>
            </a:r>
            <a:r>
              <a:rPr sz="1600" spc="-11" dirty="0">
                <a:latin typeface="Century Gothic" panose="020B0502020202020204" pitchFamily="34" charset="0"/>
                <a:cs typeface="Calibri"/>
              </a:rPr>
              <a:t> </a:t>
            </a:r>
            <a:r>
              <a:rPr sz="1600" dirty="0">
                <a:latin typeface="Century Gothic" panose="020B0502020202020204" pitchFamily="34" charset="0"/>
                <a:cs typeface="Calibri"/>
              </a:rPr>
              <a:t>of</a:t>
            </a:r>
            <a:r>
              <a:rPr sz="1600" spc="-30" dirty="0">
                <a:latin typeface="Century Gothic" panose="020B0502020202020204" pitchFamily="34" charset="0"/>
                <a:cs typeface="Calibri"/>
              </a:rPr>
              <a:t> </a:t>
            </a:r>
            <a:r>
              <a:rPr sz="1600" dirty="0">
                <a:latin typeface="Century Gothic" panose="020B0502020202020204" pitchFamily="34" charset="0"/>
                <a:cs typeface="Calibri"/>
              </a:rPr>
              <a:t>mines,</a:t>
            </a:r>
            <a:r>
              <a:rPr sz="1600" spc="-26" dirty="0">
                <a:latin typeface="Century Gothic" panose="020B0502020202020204" pitchFamily="34" charset="0"/>
                <a:cs typeface="Calibri"/>
              </a:rPr>
              <a:t> </a:t>
            </a:r>
            <a:r>
              <a:rPr sz="1600" spc="-8" dirty="0">
                <a:latin typeface="Century Gothic" panose="020B0502020202020204" pitchFamily="34" charset="0"/>
                <a:cs typeface="Calibri"/>
              </a:rPr>
              <a:t>degraded</a:t>
            </a:r>
            <a:r>
              <a:rPr sz="1600" spc="-30" dirty="0">
                <a:latin typeface="Century Gothic" panose="020B0502020202020204" pitchFamily="34" charset="0"/>
                <a:cs typeface="Calibri"/>
              </a:rPr>
              <a:t> </a:t>
            </a:r>
            <a:r>
              <a:rPr sz="1600" spc="-15" dirty="0">
                <a:latin typeface="Century Gothic" panose="020B0502020202020204" pitchFamily="34" charset="0"/>
                <a:cs typeface="Calibri"/>
              </a:rPr>
              <a:t>land</a:t>
            </a:r>
            <a:endParaRPr sz="1600" dirty="0">
              <a:latin typeface="Century Gothic" panose="020B0502020202020204" pitchFamily="34" charset="0"/>
              <a:cs typeface="Calibri"/>
            </a:endParaRPr>
          </a:p>
          <a:p>
            <a:pPr marL="9525">
              <a:lnSpc>
                <a:spcPts val="2134"/>
              </a:lnSpc>
            </a:pPr>
            <a:r>
              <a:rPr sz="1600" b="1" spc="-8" dirty="0">
                <a:latin typeface="Century Gothic" panose="020B0502020202020204" pitchFamily="34" charset="0"/>
                <a:cs typeface="Calibri"/>
              </a:rPr>
              <a:t>Non-</a:t>
            </a:r>
            <a:r>
              <a:rPr sz="1600" b="1" dirty="0">
                <a:latin typeface="Century Gothic" panose="020B0502020202020204" pitchFamily="34" charset="0"/>
                <a:cs typeface="Calibri"/>
              </a:rPr>
              <a:t>soil</a:t>
            </a:r>
            <a:r>
              <a:rPr sz="1600" b="1" spc="-26" dirty="0">
                <a:latin typeface="Century Gothic" panose="020B0502020202020204" pitchFamily="34" charset="0"/>
                <a:cs typeface="Calibri"/>
              </a:rPr>
              <a:t> </a:t>
            </a:r>
            <a:r>
              <a:rPr sz="1600" b="1" dirty="0">
                <a:latin typeface="Century Gothic" panose="020B0502020202020204" pitchFamily="34" charset="0"/>
                <a:cs typeface="Calibri"/>
              </a:rPr>
              <a:t>carbon</a:t>
            </a:r>
            <a:r>
              <a:rPr sz="1600" b="1" spc="-19" dirty="0">
                <a:latin typeface="Century Gothic" panose="020B0502020202020204" pitchFamily="34" charset="0"/>
                <a:cs typeface="Calibri"/>
              </a:rPr>
              <a:t> </a:t>
            </a:r>
            <a:r>
              <a:rPr sz="1600" b="1" spc="-8" dirty="0">
                <a:latin typeface="Century Gothic" panose="020B0502020202020204" pitchFamily="34" charset="0"/>
                <a:cs typeface="Calibri"/>
              </a:rPr>
              <a:t>products</a:t>
            </a:r>
            <a:endParaRPr sz="1600" dirty="0">
              <a:latin typeface="Century Gothic" panose="020B0502020202020204" pitchFamily="34" charset="0"/>
              <a:cs typeface="Calibri"/>
            </a:endParaRPr>
          </a:p>
          <a:p>
            <a:pPr marL="695325">
              <a:spcBef>
                <a:spcPts val="26"/>
              </a:spcBef>
            </a:pPr>
            <a:r>
              <a:rPr sz="1600" dirty="0">
                <a:latin typeface="Century Gothic" panose="020B0502020202020204" pitchFamily="34" charset="0"/>
                <a:cs typeface="Calibri"/>
              </a:rPr>
              <a:t>Animal</a:t>
            </a:r>
            <a:r>
              <a:rPr sz="1600" spc="-56" dirty="0">
                <a:latin typeface="Century Gothic" panose="020B0502020202020204" pitchFamily="34" charset="0"/>
                <a:cs typeface="Calibri"/>
              </a:rPr>
              <a:t> </a:t>
            </a:r>
            <a:r>
              <a:rPr sz="1600" dirty="0">
                <a:latin typeface="Century Gothic" panose="020B0502020202020204" pitchFamily="34" charset="0"/>
                <a:cs typeface="Calibri"/>
              </a:rPr>
              <a:t>feed,</a:t>
            </a:r>
            <a:r>
              <a:rPr sz="1600" spc="-41" dirty="0">
                <a:latin typeface="Century Gothic" panose="020B0502020202020204" pitchFamily="34" charset="0"/>
                <a:cs typeface="Calibri"/>
              </a:rPr>
              <a:t> </a:t>
            </a:r>
            <a:r>
              <a:rPr sz="1600" dirty="0">
                <a:latin typeface="Century Gothic" panose="020B0502020202020204" pitchFamily="34" charset="0"/>
                <a:cs typeface="Calibri"/>
              </a:rPr>
              <a:t>building</a:t>
            </a:r>
            <a:r>
              <a:rPr sz="1600" spc="-34" dirty="0">
                <a:latin typeface="Century Gothic" panose="020B0502020202020204" pitchFamily="34" charset="0"/>
                <a:cs typeface="Calibri"/>
              </a:rPr>
              <a:t> </a:t>
            </a:r>
            <a:r>
              <a:rPr sz="1600" dirty="0">
                <a:latin typeface="Century Gothic" panose="020B0502020202020204" pitchFamily="34" charset="0"/>
                <a:cs typeface="Calibri"/>
              </a:rPr>
              <a:t>products,</a:t>
            </a:r>
            <a:r>
              <a:rPr sz="1600" spc="-49" dirty="0">
                <a:latin typeface="Century Gothic" panose="020B0502020202020204" pitchFamily="34" charset="0"/>
                <a:cs typeface="Calibri"/>
              </a:rPr>
              <a:t> </a:t>
            </a:r>
            <a:r>
              <a:rPr sz="1600" dirty="0">
                <a:latin typeface="Century Gothic" panose="020B0502020202020204" pitchFamily="34" charset="0"/>
                <a:cs typeface="Calibri"/>
              </a:rPr>
              <a:t>carbon</a:t>
            </a:r>
            <a:r>
              <a:rPr sz="1600" spc="-45" dirty="0">
                <a:latin typeface="Century Gothic" panose="020B0502020202020204" pitchFamily="34" charset="0"/>
                <a:cs typeface="Calibri"/>
              </a:rPr>
              <a:t> </a:t>
            </a:r>
            <a:r>
              <a:rPr sz="1600" spc="-8" dirty="0">
                <a:latin typeface="Century Gothic" panose="020B0502020202020204" pitchFamily="34" charset="0"/>
                <a:cs typeface="Calibri"/>
              </a:rPr>
              <a:t>nanotubes</a:t>
            </a:r>
            <a:endParaRPr sz="1600" dirty="0">
              <a:latin typeface="Century Gothic" panose="020B0502020202020204" pitchFamily="34" charset="0"/>
              <a:cs typeface="Calibri"/>
            </a:endParaRPr>
          </a:p>
        </p:txBody>
      </p:sp>
      <p:pic>
        <p:nvPicPr>
          <p:cNvPr id="5" name="object 5"/>
          <p:cNvPicPr/>
          <p:nvPr/>
        </p:nvPicPr>
        <p:blipFill>
          <a:blip r:embed="rId2" cstate="print"/>
          <a:stretch>
            <a:fillRect/>
          </a:stretch>
        </p:blipFill>
        <p:spPr>
          <a:xfrm>
            <a:off x="6569608" y="2891578"/>
            <a:ext cx="755522" cy="566927"/>
          </a:xfrm>
          <a:prstGeom prst="rect">
            <a:avLst/>
          </a:prstGeom>
        </p:spPr>
      </p:pic>
      <p:grpSp>
        <p:nvGrpSpPr>
          <p:cNvPr id="11" name="object 11"/>
          <p:cNvGrpSpPr/>
          <p:nvPr/>
        </p:nvGrpSpPr>
        <p:grpSpPr>
          <a:xfrm>
            <a:off x="6249721" y="3808334"/>
            <a:ext cx="1228725" cy="1653064"/>
            <a:chOff x="8119871" y="4020311"/>
            <a:chExt cx="1638300" cy="2204085"/>
          </a:xfrm>
        </p:grpSpPr>
        <p:pic>
          <p:nvPicPr>
            <p:cNvPr id="12" name="object 12"/>
            <p:cNvPicPr/>
            <p:nvPr/>
          </p:nvPicPr>
          <p:blipFill>
            <a:blip r:embed="rId3" cstate="print"/>
            <a:stretch>
              <a:fillRect/>
            </a:stretch>
          </p:blipFill>
          <p:spPr>
            <a:xfrm>
              <a:off x="8119871" y="4020311"/>
              <a:ext cx="1623047" cy="851915"/>
            </a:xfrm>
            <a:prstGeom prst="rect">
              <a:avLst/>
            </a:prstGeom>
          </p:spPr>
        </p:pic>
        <p:pic>
          <p:nvPicPr>
            <p:cNvPr id="13" name="object 13"/>
            <p:cNvPicPr/>
            <p:nvPr/>
          </p:nvPicPr>
          <p:blipFill>
            <a:blip r:embed="rId4" cstate="print"/>
            <a:stretch>
              <a:fillRect/>
            </a:stretch>
          </p:blipFill>
          <p:spPr>
            <a:xfrm>
              <a:off x="8397239" y="4916423"/>
              <a:ext cx="1360931" cy="1307591"/>
            </a:xfrm>
            <a:prstGeom prst="rect">
              <a:avLst/>
            </a:prstGeom>
          </p:spPr>
        </p:pic>
      </p:grpSp>
      <p:pic>
        <p:nvPicPr>
          <p:cNvPr id="14" name="object 14"/>
          <p:cNvPicPr/>
          <p:nvPr/>
        </p:nvPicPr>
        <p:blipFill>
          <a:blip r:embed="rId5" cstate="print"/>
          <a:stretch>
            <a:fillRect/>
          </a:stretch>
        </p:blipFill>
        <p:spPr>
          <a:xfrm>
            <a:off x="7594831" y="4066991"/>
            <a:ext cx="966977" cy="1273301"/>
          </a:xfrm>
          <a:prstGeom prst="rect">
            <a:avLst/>
          </a:prstGeom>
        </p:spPr>
      </p:pic>
      <p:pic>
        <p:nvPicPr>
          <p:cNvPr id="15" name="object 15"/>
          <p:cNvPicPr/>
          <p:nvPr/>
        </p:nvPicPr>
        <p:blipFill>
          <a:blip r:embed="rId6" cstate="print"/>
          <a:stretch>
            <a:fillRect/>
          </a:stretch>
        </p:blipFill>
        <p:spPr>
          <a:xfrm>
            <a:off x="8515350" y="6496949"/>
            <a:ext cx="498347" cy="216026"/>
          </a:xfrm>
          <a:prstGeom prst="rect">
            <a:avLst/>
          </a:prstGeom>
        </p:spPr>
      </p:pic>
      <p:pic>
        <p:nvPicPr>
          <p:cNvPr id="17" name="object 17"/>
          <p:cNvPicPr/>
          <p:nvPr/>
        </p:nvPicPr>
        <p:blipFill>
          <a:blip r:embed="rId7" cstate="print"/>
          <a:stretch>
            <a:fillRect/>
          </a:stretch>
        </p:blipFill>
        <p:spPr>
          <a:xfrm>
            <a:off x="7630264" y="2908186"/>
            <a:ext cx="931544" cy="676655"/>
          </a:xfrm>
          <a:prstGeom prst="rect">
            <a:avLst/>
          </a:prstGeom>
        </p:spPr>
      </p:pic>
      <p:pic>
        <p:nvPicPr>
          <p:cNvPr id="18" name="object 18"/>
          <p:cNvPicPr/>
          <p:nvPr/>
        </p:nvPicPr>
        <p:blipFill>
          <a:blip r:embed="rId8" cstate="print"/>
          <a:stretch>
            <a:fillRect/>
          </a:stretch>
        </p:blipFill>
        <p:spPr>
          <a:xfrm>
            <a:off x="6569608" y="2006065"/>
            <a:ext cx="780668" cy="588644"/>
          </a:xfrm>
          <a:prstGeom prst="rect">
            <a:avLst/>
          </a:prstGeom>
        </p:spPr>
      </p:pic>
      <p:pic>
        <p:nvPicPr>
          <p:cNvPr id="19" name="object 19"/>
          <p:cNvPicPr/>
          <p:nvPr/>
        </p:nvPicPr>
        <p:blipFill>
          <a:blip r:embed="rId9" cstate="print"/>
          <a:stretch>
            <a:fillRect/>
          </a:stretch>
        </p:blipFill>
        <p:spPr>
          <a:xfrm>
            <a:off x="7630264" y="1501252"/>
            <a:ext cx="874394" cy="1165859"/>
          </a:xfrm>
          <a:prstGeom prst="rect">
            <a:avLst/>
          </a:prstGeom>
        </p:spPr>
      </p:pic>
      <p:sp>
        <p:nvSpPr>
          <p:cNvPr id="20" name="object 20"/>
          <p:cNvSpPr txBox="1"/>
          <p:nvPr/>
        </p:nvSpPr>
        <p:spPr>
          <a:xfrm>
            <a:off x="8377808" y="5676472"/>
            <a:ext cx="77153" cy="148117"/>
          </a:xfrm>
          <a:prstGeom prst="rect">
            <a:avLst/>
          </a:prstGeom>
        </p:spPr>
        <p:txBody>
          <a:bodyPr vert="horz" wrap="square" lIns="0" tIns="9525" rIns="0" bIns="0" rtlCol="0">
            <a:spAutoFit/>
          </a:bodyPr>
          <a:lstStyle/>
          <a:p>
            <a:pPr marL="9525">
              <a:spcBef>
                <a:spcPts val="75"/>
              </a:spcBef>
            </a:pPr>
            <a:r>
              <a:rPr sz="900" spc="-38" dirty="0">
                <a:solidFill>
                  <a:srgbClr val="888888"/>
                </a:solidFill>
                <a:latin typeface="Calibri"/>
                <a:cs typeface="Calibri"/>
              </a:rPr>
              <a:t>8</a:t>
            </a:r>
            <a:endParaRPr sz="900">
              <a:latin typeface="Calibri"/>
              <a:cs typeface="Calibri"/>
            </a:endParaRPr>
          </a:p>
        </p:txBody>
      </p:sp>
      <p:sp>
        <p:nvSpPr>
          <p:cNvPr id="21" name="object 4">
            <a:extLst>
              <a:ext uri="{FF2B5EF4-FFF2-40B4-BE49-F238E27FC236}">
                <a16:creationId xmlns:a16="http://schemas.microsoft.com/office/drawing/2014/main" id="{020C9352-7F59-2692-AF68-604C3DD6C58C}"/>
              </a:ext>
            </a:extLst>
          </p:cNvPr>
          <p:cNvSpPr txBox="1"/>
          <p:nvPr/>
        </p:nvSpPr>
        <p:spPr>
          <a:xfrm>
            <a:off x="6776687" y="6160769"/>
            <a:ext cx="2292668" cy="437940"/>
          </a:xfrm>
          <a:prstGeom prst="rect">
            <a:avLst/>
          </a:prstGeom>
        </p:spPr>
        <p:txBody>
          <a:bodyPr vert="horz" wrap="square" lIns="0" tIns="9525" rIns="0" bIns="0" rtlCol="0">
            <a:spAutoFit/>
          </a:bodyPr>
          <a:lstStyle/>
          <a:p>
            <a:pPr marL="594360" marR="3810" indent="-585311">
              <a:spcBef>
                <a:spcPts val="75"/>
              </a:spcBef>
            </a:pPr>
            <a:r>
              <a:rPr lang="en-US" sz="900" b="1" dirty="0">
                <a:solidFill>
                  <a:srgbClr val="006837"/>
                </a:solidFill>
                <a:latin typeface="Calibri"/>
                <a:cs typeface="Calibri"/>
              </a:rPr>
              <a:t>Slide credit:</a:t>
            </a:r>
          </a:p>
          <a:p>
            <a:pPr marL="594360" marR="3810" indent="-585311">
              <a:spcBef>
                <a:spcPts val="75"/>
              </a:spcBef>
            </a:pPr>
            <a:r>
              <a:rPr sz="900" b="1" dirty="0">
                <a:solidFill>
                  <a:srgbClr val="006837"/>
                </a:solidFill>
                <a:latin typeface="Calibri"/>
                <a:cs typeface="Calibri"/>
              </a:rPr>
              <a:t>Cornell</a:t>
            </a:r>
            <a:r>
              <a:rPr sz="900" b="1" spc="-11" dirty="0">
                <a:solidFill>
                  <a:srgbClr val="006837"/>
                </a:solidFill>
                <a:latin typeface="Calibri"/>
                <a:cs typeface="Calibri"/>
              </a:rPr>
              <a:t> </a:t>
            </a:r>
            <a:r>
              <a:rPr sz="900" b="1" spc="-8" dirty="0">
                <a:solidFill>
                  <a:srgbClr val="006837"/>
                </a:solidFill>
                <a:latin typeface="Calibri"/>
                <a:cs typeface="Calibri"/>
              </a:rPr>
              <a:t>Cooperative</a:t>
            </a:r>
            <a:r>
              <a:rPr sz="900" b="1" spc="-23" dirty="0">
                <a:solidFill>
                  <a:srgbClr val="006837"/>
                </a:solidFill>
                <a:latin typeface="Calibri"/>
                <a:cs typeface="Calibri"/>
              </a:rPr>
              <a:t> </a:t>
            </a:r>
            <a:r>
              <a:rPr sz="900" b="1" dirty="0">
                <a:solidFill>
                  <a:srgbClr val="006837"/>
                </a:solidFill>
                <a:latin typeface="Calibri"/>
                <a:cs typeface="Calibri"/>
              </a:rPr>
              <a:t>Extension</a:t>
            </a:r>
            <a:r>
              <a:rPr sz="900" b="1" spc="-19" dirty="0">
                <a:solidFill>
                  <a:srgbClr val="006837"/>
                </a:solidFill>
                <a:latin typeface="Calibri"/>
                <a:cs typeface="Calibri"/>
              </a:rPr>
              <a:t> </a:t>
            </a:r>
            <a:r>
              <a:rPr sz="900" b="1" dirty="0">
                <a:solidFill>
                  <a:srgbClr val="006837"/>
                </a:solidFill>
                <a:latin typeface="Calibri"/>
                <a:cs typeface="Calibri"/>
              </a:rPr>
              <a:t>of</a:t>
            </a:r>
            <a:r>
              <a:rPr sz="900" b="1" spc="-19" dirty="0">
                <a:solidFill>
                  <a:srgbClr val="006837"/>
                </a:solidFill>
                <a:latin typeface="Calibri"/>
                <a:cs typeface="Calibri"/>
              </a:rPr>
              <a:t> </a:t>
            </a:r>
            <a:r>
              <a:rPr sz="900" b="1" dirty="0">
                <a:solidFill>
                  <a:srgbClr val="006837"/>
                </a:solidFill>
                <a:latin typeface="Calibri"/>
                <a:cs typeface="Calibri"/>
              </a:rPr>
              <a:t>Suffolk</a:t>
            </a:r>
            <a:r>
              <a:rPr sz="900" b="1" spc="-30" dirty="0">
                <a:solidFill>
                  <a:srgbClr val="006837"/>
                </a:solidFill>
                <a:latin typeface="Calibri"/>
                <a:cs typeface="Calibri"/>
              </a:rPr>
              <a:t> </a:t>
            </a:r>
            <a:r>
              <a:rPr sz="900" b="1" spc="-8" dirty="0">
                <a:solidFill>
                  <a:srgbClr val="006837"/>
                </a:solidFill>
                <a:latin typeface="Calibri"/>
                <a:cs typeface="Calibri"/>
              </a:rPr>
              <a:t>County </a:t>
            </a:r>
            <a:r>
              <a:rPr sz="900" b="1" dirty="0">
                <a:solidFill>
                  <a:srgbClr val="006837"/>
                </a:solidFill>
                <a:latin typeface="Calibri"/>
                <a:cs typeface="Calibri"/>
              </a:rPr>
              <a:t>Biochar</a:t>
            </a:r>
            <a:r>
              <a:rPr sz="900" b="1" spc="-8" dirty="0">
                <a:solidFill>
                  <a:srgbClr val="006837"/>
                </a:solidFill>
                <a:latin typeface="Calibri"/>
                <a:cs typeface="Calibri"/>
              </a:rPr>
              <a:t> Webinar</a:t>
            </a:r>
            <a:r>
              <a:rPr sz="900" b="1" spc="-19" dirty="0">
                <a:solidFill>
                  <a:srgbClr val="006837"/>
                </a:solidFill>
                <a:latin typeface="Calibri"/>
                <a:cs typeface="Calibri"/>
              </a:rPr>
              <a:t> </a:t>
            </a:r>
            <a:r>
              <a:rPr sz="900" b="1" spc="-8" dirty="0">
                <a:solidFill>
                  <a:srgbClr val="006837"/>
                </a:solidFill>
                <a:latin typeface="Calibri"/>
                <a:cs typeface="Calibri"/>
              </a:rPr>
              <a:t>Series</a:t>
            </a:r>
            <a:endParaRPr sz="900" dirty="0">
              <a:latin typeface="Calibri"/>
              <a:cs typeface="Calibri"/>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1520" y="339469"/>
            <a:ext cx="7680960" cy="1371600"/>
          </a:xfrm>
          <a:prstGeom prst="rect">
            <a:avLst/>
          </a:prstGeom>
        </p:spPr>
        <p:txBody>
          <a:bodyPr vert="horz" wrap="square" lIns="0" tIns="12700" rIns="0" bIns="0" rtlCol="0">
            <a:spAutoFit/>
          </a:bodyPr>
          <a:lstStyle/>
          <a:p>
            <a:pPr marL="12700">
              <a:lnSpc>
                <a:spcPct val="100000"/>
              </a:lnSpc>
              <a:spcBef>
                <a:spcPts val="100"/>
              </a:spcBef>
            </a:pPr>
            <a:r>
              <a:rPr dirty="0"/>
              <a:t>Enhance</a:t>
            </a:r>
            <a:r>
              <a:rPr spc="-105" dirty="0"/>
              <a:t> </a:t>
            </a:r>
            <a:r>
              <a:rPr dirty="0"/>
              <a:t>soil</a:t>
            </a:r>
            <a:r>
              <a:rPr spc="-95" dirty="0"/>
              <a:t> </a:t>
            </a:r>
            <a:r>
              <a:rPr spc="-10" dirty="0"/>
              <a:t>fertility</a:t>
            </a:r>
          </a:p>
        </p:txBody>
      </p:sp>
      <p:sp>
        <p:nvSpPr>
          <p:cNvPr id="3" name="object 3"/>
          <p:cNvSpPr txBox="1"/>
          <p:nvPr/>
        </p:nvSpPr>
        <p:spPr>
          <a:xfrm>
            <a:off x="914400" y="1513480"/>
            <a:ext cx="5335396" cy="4699107"/>
          </a:xfrm>
          <a:prstGeom prst="rect">
            <a:avLst/>
          </a:prstGeom>
          <a:solidFill>
            <a:schemeClr val="bg2"/>
          </a:solidFill>
        </p:spPr>
        <p:txBody>
          <a:bodyPr vert="horz" wrap="square" lIns="0" tIns="128905" rIns="0" bIns="0" rtlCol="0">
            <a:spAutoFit/>
          </a:bodyPr>
          <a:lstStyle/>
          <a:p>
            <a:pPr marR="334010" algn="l">
              <a:lnSpc>
                <a:spcPct val="100000"/>
              </a:lnSpc>
              <a:spcBef>
                <a:spcPts val="1015"/>
              </a:spcBef>
              <a:tabLst>
                <a:tab pos="342265" algn="l"/>
              </a:tabLst>
            </a:pPr>
            <a:r>
              <a:rPr lang="en-US" spc="-50" dirty="0">
                <a:solidFill>
                  <a:srgbClr val="353535"/>
                </a:solidFill>
                <a:latin typeface="Wingdings 3"/>
                <a:cs typeface="Wingdings 3"/>
              </a:rPr>
              <a:t></a:t>
            </a:r>
            <a:r>
              <a:rPr lang="en-US" dirty="0">
                <a:solidFill>
                  <a:srgbClr val="353535"/>
                </a:solidFill>
                <a:latin typeface="Times New Roman"/>
                <a:cs typeface="Times New Roman"/>
              </a:rPr>
              <a:t>	</a:t>
            </a:r>
            <a:r>
              <a:rPr lang="en-US" dirty="0">
                <a:solidFill>
                  <a:srgbClr val="404040"/>
                </a:solidFill>
                <a:latin typeface="Century Gothic"/>
                <a:cs typeface="Century Gothic"/>
              </a:rPr>
              <a:t>Attracts</a:t>
            </a:r>
            <a:r>
              <a:rPr lang="en-US" spc="-60" dirty="0">
                <a:solidFill>
                  <a:srgbClr val="404040"/>
                </a:solidFill>
                <a:latin typeface="Century Gothic"/>
                <a:cs typeface="Century Gothic"/>
              </a:rPr>
              <a:t> </a:t>
            </a:r>
            <a:r>
              <a:rPr lang="en-US" dirty="0">
                <a:solidFill>
                  <a:srgbClr val="404040"/>
                </a:solidFill>
                <a:latin typeface="Century Gothic"/>
                <a:cs typeface="Century Gothic"/>
              </a:rPr>
              <a:t>and</a:t>
            </a:r>
            <a:r>
              <a:rPr lang="en-US" spc="-55" dirty="0">
                <a:solidFill>
                  <a:srgbClr val="404040"/>
                </a:solidFill>
                <a:latin typeface="Century Gothic"/>
                <a:cs typeface="Century Gothic"/>
              </a:rPr>
              <a:t> </a:t>
            </a:r>
            <a:r>
              <a:rPr lang="en-US" dirty="0">
                <a:solidFill>
                  <a:srgbClr val="404040"/>
                </a:solidFill>
                <a:latin typeface="Century Gothic"/>
                <a:cs typeface="Century Gothic"/>
              </a:rPr>
              <a:t>retains</a:t>
            </a:r>
            <a:r>
              <a:rPr lang="en-US" spc="-55" dirty="0">
                <a:solidFill>
                  <a:srgbClr val="404040"/>
                </a:solidFill>
                <a:latin typeface="Century Gothic"/>
                <a:cs typeface="Century Gothic"/>
              </a:rPr>
              <a:t> </a:t>
            </a:r>
            <a:r>
              <a:rPr lang="en-US" spc="-10" dirty="0">
                <a:solidFill>
                  <a:srgbClr val="404040"/>
                </a:solidFill>
                <a:latin typeface="Century Gothic"/>
                <a:cs typeface="Century Gothic"/>
              </a:rPr>
              <a:t>nutrients</a:t>
            </a:r>
            <a:endParaRPr lang="en-US" spc="-10" dirty="0">
              <a:latin typeface="Century Gothic"/>
              <a:cs typeface="Century Gothic"/>
            </a:endParaRPr>
          </a:p>
          <a:p>
            <a:pPr marR="334010" algn="l">
              <a:lnSpc>
                <a:spcPct val="100000"/>
              </a:lnSpc>
              <a:spcBef>
                <a:spcPts val="1015"/>
              </a:spcBef>
              <a:tabLst>
                <a:tab pos="342265" algn="l"/>
              </a:tabLst>
            </a:pPr>
            <a:r>
              <a:rPr lang="en-US" dirty="0">
                <a:solidFill>
                  <a:srgbClr val="353535"/>
                </a:solidFill>
                <a:latin typeface="Wingdings 3"/>
                <a:cs typeface="Wingdings 3"/>
              </a:rPr>
              <a:t></a:t>
            </a:r>
            <a:r>
              <a:rPr lang="en-US" spc="360" dirty="0">
                <a:solidFill>
                  <a:srgbClr val="353535"/>
                </a:solidFill>
                <a:latin typeface="Times New Roman"/>
                <a:cs typeface="Times New Roman"/>
              </a:rPr>
              <a:t> </a:t>
            </a:r>
            <a:r>
              <a:rPr lang="en-US" dirty="0">
                <a:solidFill>
                  <a:srgbClr val="404040"/>
                </a:solidFill>
                <a:latin typeface="Century Gothic"/>
                <a:cs typeface="Century Gothic"/>
              </a:rPr>
              <a:t>Increases</a:t>
            </a:r>
            <a:r>
              <a:rPr lang="en-US" spc="-30" dirty="0">
                <a:solidFill>
                  <a:srgbClr val="404040"/>
                </a:solidFill>
                <a:latin typeface="Century Gothic"/>
                <a:cs typeface="Century Gothic"/>
              </a:rPr>
              <a:t> </a:t>
            </a:r>
            <a:r>
              <a:rPr lang="en-US" dirty="0">
                <a:solidFill>
                  <a:srgbClr val="404040"/>
                </a:solidFill>
                <a:latin typeface="Century Gothic"/>
                <a:cs typeface="Century Gothic"/>
              </a:rPr>
              <a:t>cation</a:t>
            </a:r>
            <a:r>
              <a:rPr lang="en-US" spc="-30" dirty="0">
                <a:solidFill>
                  <a:srgbClr val="404040"/>
                </a:solidFill>
                <a:latin typeface="Century Gothic"/>
                <a:cs typeface="Century Gothic"/>
              </a:rPr>
              <a:t> </a:t>
            </a:r>
            <a:r>
              <a:rPr lang="en-US" spc="-10" dirty="0">
                <a:solidFill>
                  <a:srgbClr val="404040"/>
                </a:solidFill>
                <a:latin typeface="Century Gothic"/>
                <a:cs typeface="Century Gothic"/>
              </a:rPr>
              <a:t>exchange</a:t>
            </a:r>
            <a:endParaRPr lang="en-US" dirty="0">
              <a:latin typeface="Century Gothic"/>
              <a:cs typeface="Century Gothic"/>
            </a:endParaRPr>
          </a:p>
          <a:p>
            <a:pPr marR="808355" algn="l">
              <a:lnSpc>
                <a:spcPts val="1825"/>
              </a:lnSpc>
            </a:pPr>
            <a:r>
              <a:rPr lang="en-US" dirty="0">
                <a:solidFill>
                  <a:srgbClr val="404040"/>
                </a:solidFill>
                <a:latin typeface="Century Gothic"/>
                <a:cs typeface="Century Gothic"/>
              </a:rPr>
              <a:t>capacity</a:t>
            </a:r>
            <a:r>
              <a:rPr lang="en-US" spc="-100" dirty="0">
                <a:solidFill>
                  <a:srgbClr val="404040"/>
                </a:solidFill>
                <a:latin typeface="Century Gothic"/>
                <a:cs typeface="Century Gothic"/>
              </a:rPr>
              <a:t> </a:t>
            </a:r>
            <a:r>
              <a:rPr lang="en-US" spc="-10" dirty="0">
                <a:solidFill>
                  <a:srgbClr val="404040"/>
                </a:solidFill>
                <a:latin typeface="Century Gothic"/>
                <a:cs typeface="Century Gothic"/>
              </a:rPr>
              <a:t>(CEC)</a:t>
            </a:r>
            <a:endParaRPr lang="en-US" dirty="0">
              <a:latin typeface="Century Gothic"/>
              <a:cs typeface="Century Gothic"/>
            </a:endParaRPr>
          </a:p>
          <a:p>
            <a:pPr marL="355600" marR="824865" indent="-342900" algn="l">
              <a:lnSpc>
                <a:spcPts val="1939"/>
              </a:lnSpc>
              <a:spcBef>
                <a:spcPts val="1019"/>
              </a:spcBef>
              <a:tabLst>
                <a:tab pos="354965" algn="l"/>
              </a:tabLst>
            </a:pPr>
            <a:r>
              <a:rPr lang="en-US" spc="-50" dirty="0">
                <a:solidFill>
                  <a:srgbClr val="353535"/>
                </a:solidFill>
                <a:latin typeface="Wingdings 3"/>
                <a:cs typeface="Wingdings 3"/>
              </a:rPr>
              <a:t></a:t>
            </a:r>
            <a:r>
              <a:rPr lang="en-US" dirty="0">
                <a:solidFill>
                  <a:srgbClr val="353535"/>
                </a:solidFill>
                <a:latin typeface="Times New Roman"/>
                <a:cs typeface="Times New Roman"/>
              </a:rPr>
              <a:t>	</a:t>
            </a:r>
            <a:r>
              <a:rPr lang="en-US" dirty="0">
                <a:solidFill>
                  <a:srgbClr val="404040"/>
                </a:solidFill>
                <a:latin typeface="Century Gothic"/>
                <a:cs typeface="Century Gothic"/>
              </a:rPr>
              <a:t>Stimulates</a:t>
            </a:r>
            <a:r>
              <a:rPr lang="en-US" spc="-80" dirty="0">
                <a:solidFill>
                  <a:srgbClr val="404040"/>
                </a:solidFill>
                <a:latin typeface="Century Gothic"/>
                <a:cs typeface="Century Gothic"/>
              </a:rPr>
              <a:t> </a:t>
            </a:r>
            <a:r>
              <a:rPr lang="en-US" dirty="0">
                <a:solidFill>
                  <a:srgbClr val="404040"/>
                </a:solidFill>
                <a:latin typeface="Century Gothic"/>
                <a:cs typeface="Century Gothic"/>
              </a:rPr>
              <a:t>beneficial</a:t>
            </a:r>
            <a:r>
              <a:rPr lang="en-US" spc="-100" dirty="0">
                <a:solidFill>
                  <a:srgbClr val="404040"/>
                </a:solidFill>
                <a:latin typeface="Century Gothic"/>
                <a:cs typeface="Century Gothic"/>
              </a:rPr>
              <a:t> </a:t>
            </a:r>
            <a:r>
              <a:rPr lang="en-US" spc="-20" dirty="0">
                <a:solidFill>
                  <a:srgbClr val="404040"/>
                </a:solidFill>
                <a:latin typeface="Century Gothic"/>
                <a:cs typeface="Century Gothic"/>
              </a:rPr>
              <a:t>soil </a:t>
            </a:r>
            <a:r>
              <a:rPr lang="en-US" spc="-10" dirty="0">
                <a:solidFill>
                  <a:srgbClr val="404040"/>
                </a:solidFill>
                <a:latin typeface="Century Gothic"/>
                <a:cs typeface="Century Gothic"/>
              </a:rPr>
              <a:t>microbiota</a:t>
            </a:r>
            <a:endParaRPr lang="en-US" dirty="0">
              <a:latin typeface="Century Gothic"/>
              <a:cs typeface="Century Gothic"/>
            </a:endParaRPr>
          </a:p>
          <a:p>
            <a:pPr marL="756285" marR="742950" indent="-287020" algn="l">
              <a:lnSpc>
                <a:spcPct val="90100"/>
              </a:lnSpc>
              <a:spcBef>
                <a:spcPts val="980"/>
              </a:spcBef>
            </a:pPr>
            <a:r>
              <a:rPr lang="en-US" dirty="0">
                <a:solidFill>
                  <a:srgbClr val="353535"/>
                </a:solidFill>
                <a:latin typeface="Wingdings 3"/>
                <a:cs typeface="Wingdings 3"/>
              </a:rPr>
              <a:t></a:t>
            </a:r>
            <a:r>
              <a:rPr lang="en-US" spc="355" dirty="0">
                <a:solidFill>
                  <a:srgbClr val="353535"/>
                </a:solidFill>
                <a:latin typeface="Times New Roman"/>
                <a:cs typeface="Times New Roman"/>
              </a:rPr>
              <a:t> </a:t>
            </a:r>
            <a:r>
              <a:rPr dirty="0">
                <a:solidFill>
                  <a:srgbClr val="404040"/>
                </a:solidFill>
                <a:latin typeface="Century Gothic"/>
                <a:cs typeface="Century Gothic"/>
              </a:rPr>
              <a:t>Biochar</a:t>
            </a:r>
            <a:r>
              <a:rPr spc="-25" dirty="0">
                <a:solidFill>
                  <a:srgbClr val="404040"/>
                </a:solidFill>
                <a:latin typeface="Century Gothic"/>
                <a:cs typeface="Century Gothic"/>
              </a:rPr>
              <a:t> </a:t>
            </a:r>
            <a:r>
              <a:rPr dirty="0">
                <a:solidFill>
                  <a:srgbClr val="404040"/>
                </a:solidFill>
                <a:latin typeface="Century Gothic"/>
                <a:cs typeface="Century Gothic"/>
              </a:rPr>
              <a:t>pores</a:t>
            </a:r>
            <a:r>
              <a:rPr spc="-25" dirty="0">
                <a:solidFill>
                  <a:srgbClr val="404040"/>
                </a:solidFill>
                <a:latin typeface="Century Gothic"/>
                <a:cs typeface="Century Gothic"/>
              </a:rPr>
              <a:t> </a:t>
            </a:r>
            <a:r>
              <a:rPr dirty="0">
                <a:solidFill>
                  <a:srgbClr val="404040"/>
                </a:solidFill>
                <a:latin typeface="Century Gothic"/>
                <a:cs typeface="Century Gothic"/>
              </a:rPr>
              <a:t>provide</a:t>
            </a:r>
            <a:r>
              <a:rPr spc="-60" dirty="0">
                <a:solidFill>
                  <a:srgbClr val="404040"/>
                </a:solidFill>
                <a:latin typeface="Century Gothic"/>
                <a:cs typeface="Century Gothic"/>
              </a:rPr>
              <a:t> </a:t>
            </a:r>
            <a:r>
              <a:rPr spc="-50" dirty="0">
                <a:solidFill>
                  <a:srgbClr val="404040"/>
                </a:solidFill>
                <a:latin typeface="Century Gothic"/>
                <a:cs typeface="Century Gothic"/>
              </a:rPr>
              <a:t>a </a:t>
            </a:r>
            <a:r>
              <a:rPr dirty="0">
                <a:solidFill>
                  <a:srgbClr val="404040"/>
                </a:solidFill>
                <a:latin typeface="Century Gothic"/>
                <a:cs typeface="Century Gothic"/>
              </a:rPr>
              <a:t>suitable</a:t>
            </a:r>
            <a:r>
              <a:rPr spc="-75" dirty="0">
                <a:solidFill>
                  <a:srgbClr val="404040"/>
                </a:solidFill>
                <a:latin typeface="Century Gothic"/>
                <a:cs typeface="Century Gothic"/>
              </a:rPr>
              <a:t> </a:t>
            </a:r>
            <a:r>
              <a:rPr dirty="0">
                <a:solidFill>
                  <a:srgbClr val="404040"/>
                </a:solidFill>
                <a:latin typeface="Century Gothic"/>
                <a:cs typeface="Century Gothic"/>
              </a:rPr>
              <a:t>habitat</a:t>
            </a:r>
            <a:r>
              <a:rPr spc="-50" dirty="0">
                <a:solidFill>
                  <a:srgbClr val="404040"/>
                </a:solidFill>
                <a:latin typeface="Century Gothic"/>
                <a:cs typeface="Century Gothic"/>
              </a:rPr>
              <a:t> </a:t>
            </a:r>
            <a:r>
              <a:rPr spc="-25" dirty="0">
                <a:solidFill>
                  <a:srgbClr val="404040"/>
                </a:solidFill>
                <a:latin typeface="Century Gothic"/>
                <a:cs typeface="Century Gothic"/>
              </a:rPr>
              <a:t>for </a:t>
            </a:r>
            <a:r>
              <a:rPr spc="-10" dirty="0">
                <a:solidFill>
                  <a:srgbClr val="404040"/>
                </a:solidFill>
                <a:latin typeface="Century Gothic"/>
                <a:cs typeface="Century Gothic"/>
              </a:rPr>
              <a:t>microorganisms</a:t>
            </a:r>
            <a:endParaRPr dirty="0">
              <a:latin typeface="Century Gothic"/>
              <a:cs typeface="Century Gothic"/>
            </a:endParaRPr>
          </a:p>
          <a:p>
            <a:pPr marL="756285" marR="222885" indent="-287020" algn="l">
              <a:lnSpc>
                <a:spcPts val="1730"/>
              </a:lnSpc>
              <a:spcBef>
                <a:spcPts val="1030"/>
              </a:spcBef>
            </a:pPr>
            <a:r>
              <a:rPr lang="en-US" dirty="0">
                <a:solidFill>
                  <a:srgbClr val="353535"/>
                </a:solidFill>
                <a:latin typeface="Wingdings 3"/>
                <a:cs typeface="Wingdings 3"/>
              </a:rPr>
              <a:t></a:t>
            </a:r>
            <a:r>
              <a:rPr lang="en-US" spc="355" dirty="0">
                <a:solidFill>
                  <a:srgbClr val="353535"/>
                </a:solidFill>
                <a:latin typeface="Times New Roman"/>
                <a:cs typeface="Times New Roman"/>
              </a:rPr>
              <a:t> </a:t>
            </a:r>
            <a:r>
              <a:rPr dirty="0">
                <a:solidFill>
                  <a:srgbClr val="404040"/>
                </a:solidFill>
                <a:latin typeface="Century Gothic"/>
                <a:cs typeface="Century Gothic"/>
              </a:rPr>
              <a:t>Soil</a:t>
            </a:r>
            <a:r>
              <a:rPr spc="-30" dirty="0">
                <a:solidFill>
                  <a:srgbClr val="404040"/>
                </a:solidFill>
                <a:latin typeface="Century Gothic"/>
                <a:cs typeface="Century Gothic"/>
              </a:rPr>
              <a:t> </a:t>
            </a:r>
            <a:r>
              <a:rPr dirty="0">
                <a:solidFill>
                  <a:srgbClr val="404040"/>
                </a:solidFill>
                <a:latin typeface="Century Gothic"/>
                <a:cs typeface="Century Gothic"/>
              </a:rPr>
              <a:t>microbiota</a:t>
            </a:r>
            <a:r>
              <a:rPr spc="-20" dirty="0">
                <a:solidFill>
                  <a:srgbClr val="404040"/>
                </a:solidFill>
                <a:latin typeface="Century Gothic"/>
                <a:cs typeface="Century Gothic"/>
              </a:rPr>
              <a:t> </a:t>
            </a:r>
            <a:r>
              <a:rPr dirty="0">
                <a:solidFill>
                  <a:srgbClr val="404040"/>
                </a:solidFill>
                <a:latin typeface="Century Gothic"/>
                <a:cs typeface="Century Gothic"/>
              </a:rPr>
              <a:t>are</a:t>
            </a:r>
            <a:r>
              <a:rPr spc="-45" dirty="0">
                <a:solidFill>
                  <a:srgbClr val="404040"/>
                </a:solidFill>
                <a:latin typeface="Century Gothic"/>
                <a:cs typeface="Century Gothic"/>
              </a:rPr>
              <a:t> </a:t>
            </a:r>
            <a:r>
              <a:rPr spc="-10" dirty="0">
                <a:solidFill>
                  <a:srgbClr val="404040"/>
                </a:solidFill>
                <a:latin typeface="Century Gothic"/>
                <a:cs typeface="Century Gothic"/>
              </a:rPr>
              <a:t>necessary </a:t>
            </a:r>
            <a:r>
              <a:rPr dirty="0">
                <a:solidFill>
                  <a:srgbClr val="404040"/>
                </a:solidFill>
                <a:latin typeface="Century Gothic"/>
                <a:cs typeface="Century Gothic"/>
              </a:rPr>
              <a:t>for</a:t>
            </a:r>
            <a:r>
              <a:rPr spc="-50" dirty="0">
                <a:solidFill>
                  <a:srgbClr val="404040"/>
                </a:solidFill>
                <a:latin typeface="Century Gothic"/>
                <a:cs typeface="Century Gothic"/>
              </a:rPr>
              <a:t> </a:t>
            </a:r>
            <a:r>
              <a:rPr dirty="0">
                <a:solidFill>
                  <a:srgbClr val="404040"/>
                </a:solidFill>
                <a:latin typeface="Century Gothic"/>
                <a:cs typeface="Century Gothic"/>
              </a:rPr>
              <a:t>plant</a:t>
            </a:r>
            <a:r>
              <a:rPr spc="-65" dirty="0">
                <a:solidFill>
                  <a:srgbClr val="404040"/>
                </a:solidFill>
                <a:latin typeface="Century Gothic"/>
                <a:cs typeface="Century Gothic"/>
              </a:rPr>
              <a:t> </a:t>
            </a:r>
            <a:r>
              <a:rPr dirty="0">
                <a:solidFill>
                  <a:srgbClr val="404040"/>
                </a:solidFill>
                <a:latin typeface="Century Gothic"/>
                <a:cs typeface="Century Gothic"/>
              </a:rPr>
              <a:t>growth</a:t>
            </a:r>
            <a:r>
              <a:rPr spc="5" dirty="0">
                <a:solidFill>
                  <a:srgbClr val="404040"/>
                </a:solidFill>
                <a:latin typeface="Century Gothic"/>
                <a:cs typeface="Century Gothic"/>
              </a:rPr>
              <a:t> </a:t>
            </a:r>
            <a:r>
              <a:rPr spc="-25" dirty="0">
                <a:solidFill>
                  <a:srgbClr val="404040"/>
                </a:solidFill>
                <a:latin typeface="Century Gothic"/>
                <a:cs typeface="Century Gothic"/>
              </a:rPr>
              <a:t>and </a:t>
            </a:r>
            <a:r>
              <a:rPr spc="-10" dirty="0">
                <a:solidFill>
                  <a:srgbClr val="404040"/>
                </a:solidFill>
                <a:latin typeface="Century Gothic"/>
                <a:cs typeface="Century Gothic"/>
              </a:rPr>
              <a:t>development</a:t>
            </a:r>
            <a:endParaRPr dirty="0">
              <a:latin typeface="Century Gothic"/>
              <a:cs typeface="Century Gothic"/>
            </a:endParaRPr>
          </a:p>
          <a:p>
            <a:pPr marL="355600" marR="54610" indent="-342900" algn="l">
              <a:lnSpc>
                <a:spcPts val="1939"/>
              </a:lnSpc>
              <a:spcBef>
                <a:spcPts val="994"/>
              </a:spcBef>
              <a:tabLst>
                <a:tab pos="354965" algn="l"/>
              </a:tabLst>
            </a:pPr>
            <a:r>
              <a:rPr lang="en-US" spc="-50" dirty="0">
                <a:solidFill>
                  <a:srgbClr val="353535"/>
                </a:solidFill>
                <a:latin typeface="Wingdings 3"/>
                <a:cs typeface="Wingdings 3"/>
              </a:rPr>
              <a:t></a:t>
            </a:r>
            <a:r>
              <a:rPr lang="en-US" dirty="0">
                <a:solidFill>
                  <a:srgbClr val="353535"/>
                </a:solidFill>
                <a:latin typeface="Times New Roman"/>
                <a:cs typeface="Times New Roman"/>
              </a:rPr>
              <a:t>	</a:t>
            </a:r>
            <a:r>
              <a:rPr dirty="0">
                <a:solidFill>
                  <a:srgbClr val="404040"/>
                </a:solidFill>
                <a:latin typeface="Century Gothic"/>
                <a:cs typeface="Century Gothic"/>
              </a:rPr>
              <a:t>Addition</a:t>
            </a:r>
            <a:r>
              <a:rPr spc="-85" dirty="0">
                <a:solidFill>
                  <a:srgbClr val="404040"/>
                </a:solidFill>
                <a:latin typeface="Century Gothic"/>
                <a:cs typeface="Century Gothic"/>
              </a:rPr>
              <a:t> </a:t>
            </a:r>
            <a:r>
              <a:rPr dirty="0">
                <a:solidFill>
                  <a:srgbClr val="404040"/>
                </a:solidFill>
                <a:latin typeface="Century Gothic"/>
                <a:cs typeface="Century Gothic"/>
              </a:rPr>
              <a:t>of</a:t>
            </a:r>
            <a:r>
              <a:rPr spc="-50" dirty="0">
                <a:solidFill>
                  <a:srgbClr val="404040"/>
                </a:solidFill>
                <a:latin typeface="Century Gothic"/>
                <a:cs typeface="Century Gothic"/>
              </a:rPr>
              <a:t> </a:t>
            </a:r>
            <a:r>
              <a:rPr dirty="0">
                <a:solidFill>
                  <a:srgbClr val="404040"/>
                </a:solidFill>
                <a:latin typeface="Century Gothic"/>
                <a:cs typeface="Century Gothic"/>
              </a:rPr>
              <a:t>trace</a:t>
            </a:r>
            <a:r>
              <a:rPr spc="-40" dirty="0">
                <a:solidFill>
                  <a:srgbClr val="404040"/>
                </a:solidFill>
                <a:latin typeface="Century Gothic"/>
                <a:cs typeface="Century Gothic"/>
              </a:rPr>
              <a:t> </a:t>
            </a:r>
            <a:r>
              <a:rPr dirty="0">
                <a:solidFill>
                  <a:srgbClr val="404040"/>
                </a:solidFill>
                <a:latin typeface="Century Gothic"/>
                <a:cs typeface="Century Gothic"/>
              </a:rPr>
              <a:t>nutrients</a:t>
            </a:r>
            <a:r>
              <a:rPr spc="-15" dirty="0">
                <a:solidFill>
                  <a:srgbClr val="404040"/>
                </a:solidFill>
                <a:latin typeface="Century Gothic"/>
                <a:cs typeface="Century Gothic"/>
              </a:rPr>
              <a:t> </a:t>
            </a:r>
            <a:r>
              <a:rPr spc="-20" dirty="0">
                <a:solidFill>
                  <a:srgbClr val="404040"/>
                </a:solidFill>
                <a:latin typeface="Century Gothic"/>
                <a:cs typeface="Century Gothic"/>
              </a:rPr>
              <a:t>(Mo, </a:t>
            </a:r>
            <a:r>
              <a:rPr dirty="0">
                <a:solidFill>
                  <a:srgbClr val="404040"/>
                </a:solidFill>
                <a:latin typeface="Century Gothic"/>
                <a:cs typeface="Century Gothic"/>
              </a:rPr>
              <a:t>B,</a:t>
            </a:r>
            <a:r>
              <a:rPr spc="-10" dirty="0">
                <a:solidFill>
                  <a:srgbClr val="404040"/>
                </a:solidFill>
                <a:latin typeface="Century Gothic"/>
                <a:cs typeface="Century Gothic"/>
              </a:rPr>
              <a:t> </a:t>
            </a:r>
            <a:r>
              <a:rPr dirty="0">
                <a:solidFill>
                  <a:srgbClr val="404040"/>
                </a:solidFill>
                <a:latin typeface="Century Gothic"/>
                <a:cs typeface="Century Gothic"/>
              </a:rPr>
              <a:t>S,</a:t>
            </a:r>
            <a:r>
              <a:rPr spc="-15" dirty="0">
                <a:solidFill>
                  <a:srgbClr val="404040"/>
                </a:solidFill>
                <a:latin typeface="Century Gothic"/>
                <a:cs typeface="Century Gothic"/>
              </a:rPr>
              <a:t> </a:t>
            </a:r>
            <a:r>
              <a:rPr spc="-25" dirty="0">
                <a:solidFill>
                  <a:srgbClr val="404040"/>
                </a:solidFill>
                <a:latin typeface="Century Gothic"/>
                <a:cs typeface="Century Gothic"/>
              </a:rPr>
              <a:t>Cu)</a:t>
            </a:r>
            <a:endParaRPr lang="en-US" dirty="0">
              <a:latin typeface="Century Gothic"/>
              <a:cs typeface="Century Gothic"/>
            </a:endParaRPr>
          </a:p>
          <a:p>
            <a:pPr marL="355600" marR="54610" indent="-342900" algn="l">
              <a:lnSpc>
                <a:spcPts val="1939"/>
              </a:lnSpc>
              <a:spcBef>
                <a:spcPts val="994"/>
              </a:spcBef>
              <a:tabLst>
                <a:tab pos="354965" algn="l"/>
              </a:tabLst>
            </a:pPr>
            <a:r>
              <a:rPr lang="en-US" spc="-50" dirty="0">
                <a:solidFill>
                  <a:srgbClr val="353535"/>
                </a:solidFill>
                <a:latin typeface="Wingdings 3"/>
                <a:cs typeface="Wingdings 3"/>
              </a:rPr>
              <a:t></a:t>
            </a:r>
            <a:r>
              <a:rPr lang="en-US" dirty="0">
                <a:solidFill>
                  <a:srgbClr val="353535"/>
                </a:solidFill>
                <a:latin typeface="Times New Roman"/>
                <a:cs typeface="Times New Roman"/>
              </a:rPr>
              <a:t>	</a:t>
            </a:r>
            <a:r>
              <a:rPr dirty="0">
                <a:solidFill>
                  <a:srgbClr val="404040"/>
                </a:solidFill>
                <a:latin typeface="Century Gothic"/>
                <a:cs typeface="Century Gothic"/>
              </a:rPr>
              <a:t>Improves</a:t>
            </a:r>
            <a:r>
              <a:rPr spc="-105" dirty="0">
                <a:solidFill>
                  <a:srgbClr val="404040"/>
                </a:solidFill>
                <a:latin typeface="Century Gothic"/>
                <a:cs typeface="Century Gothic"/>
              </a:rPr>
              <a:t> </a:t>
            </a:r>
            <a:r>
              <a:rPr dirty="0">
                <a:solidFill>
                  <a:srgbClr val="404040"/>
                </a:solidFill>
                <a:latin typeface="Century Gothic"/>
                <a:cs typeface="Century Gothic"/>
              </a:rPr>
              <a:t>aerations/bulk</a:t>
            </a:r>
            <a:r>
              <a:rPr spc="-80" dirty="0">
                <a:solidFill>
                  <a:srgbClr val="404040"/>
                </a:solidFill>
                <a:latin typeface="Century Gothic"/>
                <a:cs typeface="Century Gothic"/>
              </a:rPr>
              <a:t> </a:t>
            </a:r>
            <a:r>
              <a:rPr spc="-10" dirty="0">
                <a:solidFill>
                  <a:srgbClr val="404040"/>
                </a:solidFill>
                <a:latin typeface="Century Gothic"/>
                <a:cs typeface="Century Gothic"/>
              </a:rPr>
              <a:t>density</a:t>
            </a:r>
            <a:endParaRPr dirty="0">
              <a:latin typeface="Century Gothic"/>
              <a:cs typeface="Century Gothic"/>
            </a:endParaRPr>
          </a:p>
          <a:p>
            <a:pPr marL="355600" algn="l">
              <a:lnSpc>
                <a:spcPts val="2050"/>
              </a:lnSpc>
            </a:pPr>
            <a:r>
              <a:rPr lang="en-US" spc="-10" dirty="0">
                <a:solidFill>
                  <a:srgbClr val="404040"/>
                </a:solidFill>
                <a:latin typeface="Century Gothic"/>
                <a:cs typeface="Century Gothic"/>
              </a:rPr>
              <a:t>Changes</a:t>
            </a:r>
          </a:p>
          <a:p>
            <a:pPr marL="12700" algn="l">
              <a:lnSpc>
                <a:spcPct val="100000"/>
              </a:lnSpc>
              <a:spcBef>
                <a:spcPts val="1000"/>
              </a:spcBef>
              <a:tabLst>
                <a:tab pos="354965" algn="l"/>
              </a:tabLst>
            </a:pPr>
            <a:r>
              <a:rPr lang="en-US" spc="-50" dirty="0">
                <a:solidFill>
                  <a:srgbClr val="353535"/>
                </a:solidFill>
                <a:latin typeface="Wingdings 3"/>
                <a:cs typeface="Wingdings 3"/>
              </a:rPr>
              <a:t></a:t>
            </a:r>
            <a:r>
              <a:rPr lang="en-US" dirty="0">
                <a:solidFill>
                  <a:srgbClr val="353535"/>
                </a:solidFill>
                <a:latin typeface="Times New Roman"/>
                <a:cs typeface="Times New Roman"/>
              </a:rPr>
              <a:t>	</a:t>
            </a:r>
            <a:r>
              <a:rPr lang="en-US" dirty="0">
                <a:solidFill>
                  <a:srgbClr val="404040"/>
                </a:solidFill>
                <a:latin typeface="Century Gothic"/>
                <a:cs typeface="Century Gothic"/>
              </a:rPr>
              <a:t>Acts</a:t>
            </a:r>
            <a:r>
              <a:rPr lang="en-US" spc="-30" dirty="0">
                <a:solidFill>
                  <a:srgbClr val="404040"/>
                </a:solidFill>
                <a:latin typeface="Century Gothic"/>
                <a:cs typeface="Century Gothic"/>
              </a:rPr>
              <a:t> </a:t>
            </a:r>
            <a:r>
              <a:rPr lang="en-US" dirty="0">
                <a:solidFill>
                  <a:srgbClr val="404040"/>
                </a:solidFill>
                <a:latin typeface="Century Gothic"/>
                <a:cs typeface="Century Gothic"/>
              </a:rPr>
              <a:t>as</a:t>
            </a:r>
            <a:r>
              <a:rPr lang="en-US" spc="-10" dirty="0">
                <a:solidFill>
                  <a:srgbClr val="404040"/>
                </a:solidFill>
                <a:latin typeface="Century Gothic"/>
                <a:cs typeface="Century Gothic"/>
              </a:rPr>
              <a:t> </a:t>
            </a:r>
            <a:r>
              <a:rPr lang="en-US" dirty="0">
                <a:solidFill>
                  <a:srgbClr val="404040"/>
                </a:solidFill>
                <a:latin typeface="Century Gothic"/>
                <a:cs typeface="Century Gothic"/>
              </a:rPr>
              <a:t>a</a:t>
            </a:r>
            <a:r>
              <a:rPr lang="en-US" spc="-15" dirty="0">
                <a:solidFill>
                  <a:srgbClr val="404040"/>
                </a:solidFill>
                <a:latin typeface="Century Gothic"/>
                <a:cs typeface="Century Gothic"/>
              </a:rPr>
              <a:t> </a:t>
            </a:r>
            <a:r>
              <a:rPr lang="en-US" dirty="0">
                <a:solidFill>
                  <a:srgbClr val="404040"/>
                </a:solidFill>
                <a:latin typeface="Century Gothic"/>
                <a:cs typeface="Century Gothic"/>
              </a:rPr>
              <a:t>liming</a:t>
            </a:r>
            <a:r>
              <a:rPr lang="en-US" spc="-30" dirty="0">
                <a:solidFill>
                  <a:srgbClr val="404040"/>
                </a:solidFill>
                <a:latin typeface="Century Gothic"/>
                <a:cs typeface="Century Gothic"/>
              </a:rPr>
              <a:t> </a:t>
            </a:r>
            <a:r>
              <a:rPr lang="en-US" spc="-20" dirty="0">
                <a:solidFill>
                  <a:srgbClr val="404040"/>
                </a:solidFill>
                <a:latin typeface="Century Gothic"/>
                <a:cs typeface="Century Gothic"/>
              </a:rPr>
              <a:t>agent</a:t>
            </a:r>
            <a:endParaRPr lang="en-US" dirty="0">
              <a:latin typeface="Century Gothic"/>
              <a:cs typeface="Century Gothic"/>
            </a:endParaRPr>
          </a:p>
          <a:p>
            <a:pPr marL="12700" algn="l">
              <a:lnSpc>
                <a:spcPct val="100000"/>
              </a:lnSpc>
              <a:spcBef>
                <a:spcPts val="1000"/>
              </a:spcBef>
              <a:tabLst>
                <a:tab pos="354965" algn="l"/>
              </a:tabLst>
            </a:pPr>
            <a:r>
              <a:rPr lang="en-US" spc="-50" dirty="0">
                <a:solidFill>
                  <a:srgbClr val="353535"/>
                </a:solidFill>
                <a:latin typeface="Wingdings 3"/>
                <a:cs typeface="Wingdings 3"/>
              </a:rPr>
              <a:t></a:t>
            </a:r>
            <a:r>
              <a:rPr lang="en-US" dirty="0">
                <a:solidFill>
                  <a:srgbClr val="353535"/>
                </a:solidFill>
                <a:latin typeface="Times New Roman"/>
                <a:cs typeface="Times New Roman"/>
              </a:rPr>
              <a:t>	</a:t>
            </a:r>
            <a:r>
              <a:rPr lang="en-US" dirty="0">
                <a:solidFill>
                  <a:srgbClr val="404040"/>
                </a:solidFill>
                <a:latin typeface="Century Gothic"/>
                <a:cs typeface="Century Gothic"/>
              </a:rPr>
              <a:t>Improves</a:t>
            </a:r>
            <a:r>
              <a:rPr lang="en-US" spc="-75" dirty="0">
                <a:solidFill>
                  <a:srgbClr val="404040"/>
                </a:solidFill>
                <a:latin typeface="Century Gothic"/>
                <a:cs typeface="Century Gothic"/>
              </a:rPr>
              <a:t> </a:t>
            </a:r>
            <a:r>
              <a:rPr lang="en-US" dirty="0">
                <a:solidFill>
                  <a:srgbClr val="404040"/>
                </a:solidFill>
                <a:latin typeface="Century Gothic"/>
                <a:cs typeface="Century Gothic"/>
              </a:rPr>
              <a:t>water</a:t>
            </a:r>
            <a:r>
              <a:rPr lang="en-US" spc="5" dirty="0">
                <a:solidFill>
                  <a:srgbClr val="404040"/>
                </a:solidFill>
                <a:latin typeface="Century Gothic"/>
                <a:cs typeface="Century Gothic"/>
              </a:rPr>
              <a:t> </a:t>
            </a:r>
            <a:r>
              <a:rPr lang="en-US" dirty="0">
                <a:solidFill>
                  <a:srgbClr val="404040"/>
                </a:solidFill>
                <a:latin typeface="Century Gothic"/>
                <a:cs typeface="Century Gothic"/>
              </a:rPr>
              <a:t>holding</a:t>
            </a:r>
            <a:r>
              <a:rPr lang="en-US" spc="-65" dirty="0">
                <a:solidFill>
                  <a:srgbClr val="404040"/>
                </a:solidFill>
                <a:latin typeface="Century Gothic"/>
                <a:cs typeface="Century Gothic"/>
              </a:rPr>
              <a:t> </a:t>
            </a:r>
            <a:r>
              <a:rPr lang="en-US" dirty="0">
                <a:solidFill>
                  <a:srgbClr val="404040"/>
                </a:solidFill>
                <a:latin typeface="Century Gothic"/>
                <a:cs typeface="Century Gothic"/>
              </a:rPr>
              <a:t>capacity</a:t>
            </a:r>
            <a:r>
              <a:rPr lang="en-US" spc="-65" dirty="0">
                <a:solidFill>
                  <a:srgbClr val="404040"/>
                </a:solidFill>
                <a:latin typeface="Century Gothic"/>
                <a:cs typeface="Century Gothic"/>
              </a:rPr>
              <a:t> </a:t>
            </a:r>
            <a:r>
              <a:rPr lang="en-US" dirty="0">
                <a:solidFill>
                  <a:srgbClr val="404040"/>
                </a:solidFill>
                <a:latin typeface="Century Gothic"/>
                <a:cs typeface="Century Gothic"/>
              </a:rPr>
              <a:t>of</a:t>
            </a:r>
            <a:r>
              <a:rPr lang="en-US" spc="-50" dirty="0">
                <a:solidFill>
                  <a:srgbClr val="404040"/>
                </a:solidFill>
                <a:latin typeface="Century Gothic"/>
                <a:cs typeface="Century Gothic"/>
              </a:rPr>
              <a:t> </a:t>
            </a:r>
            <a:r>
              <a:rPr lang="en-US" spc="-10" dirty="0">
                <a:solidFill>
                  <a:srgbClr val="404040"/>
                </a:solidFill>
                <a:latin typeface="Century Gothic"/>
                <a:cs typeface="Century Gothic"/>
              </a:rPr>
              <a:t>soils</a:t>
            </a:r>
            <a:endParaRPr lang="en-US" dirty="0">
              <a:latin typeface="Century Gothic"/>
              <a:cs typeface="Century Gothic"/>
            </a:endParaRPr>
          </a:p>
          <a:p>
            <a:pPr marL="355600">
              <a:lnSpc>
                <a:spcPts val="2050"/>
              </a:lnSpc>
            </a:pPr>
            <a:endParaRPr lang="en-US" sz="1800" spc="-10" dirty="0">
              <a:solidFill>
                <a:srgbClr val="404040"/>
              </a:solidFill>
              <a:latin typeface="Century Gothic"/>
              <a:cs typeface="Century Gothic"/>
            </a:endParaRPr>
          </a:p>
        </p:txBody>
      </p:sp>
      <p:grpSp>
        <p:nvGrpSpPr>
          <p:cNvPr id="4" name="object 4"/>
          <p:cNvGrpSpPr/>
          <p:nvPr/>
        </p:nvGrpSpPr>
        <p:grpSpPr>
          <a:xfrm>
            <a:off x="6222636" y="1905000"/>
            <a:ext cx="2921364" cy="3629226"/>
            <a:chOff x="6402323" y="2528316"/>
            <a:chExt cx="2234565" cy="3023870"/>
          </a:xfrm>
        </p:grpSpPr>
        <p:pic>
          <p:nvPicPr>
            <p:cNvPr id="5" name="object 5"/>
            <p:cNvPicPr/>
            <p:nvPr/>
          </p:nvPicPr>
          <p:blipFill>
            <a:blip r:embed="rId2" cstate="print"/>
            <a:stretch>
              <a:fillRect/>
            </a:stretch>
          </p:blipFill>
          <p:spPr>
            <a:xfrm>
              <a:off x="6408419" y="2534412"/>
              <a:ext cx="2221992" cy="3011424"/>
            </a:xfrm>
            <a:prstGeom prst="rect">
              <a:avLst/>
            </a:prstGeom>
          </p:spPr>
        </p:pic>
        <p:sp>
          <p:nvSpPr>
            <p:cNvPr id="6" name="object 6"/>
            <p:cNvSpPr/>
            <p:nvPr/>
          </p:nvSpPr>
          <p:spPr>
            <a:xfrm>
              <a:off x="6405371" y="2531364"/>
              <a:ext cx="2228215" cy="3017520"/>
            </a:xfrm>
            <a:custGeom>
              <a:avLst/>
              <a:gdLst/>
              <a:ahLst/>
              <a:cxnLst/>
              <a:rect l="l" t="t" r="r" b="b"/>
              <a:pathLst>
                <a:path w="2228215" h="3017520">
                  <a:moveTo>
                    <a:pt x="0" y="3017520"/>
                  </a:moveTo>
                  <a:lnTo>
                    <a:pt x="2228087" y="3017520"/>
                  </a:lnTo>
                  <a:lnTo>
                    <a:pt x="2228087" y="0"/>
                  </a:lnTo>
                  <a:lnTo>
                    <a:pt x="0" y="0"/>
                  </a:lnTo>
                  <a:lnTo>
                    <a:pt x="0" y="3017520"/>
                  </a:lnTo>
                  <a:close/>
                </a:path>
              </a:pathLst>
            </a:custGeom>
            <a:ln w="6096">
              <a:solidFill>
                <a:srgbClr val="000000"/>
              </a:solidFill>
            </a:ln>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Waste</a:t>
            </a:r>
            <a:r>
              <a:rPr spc="-110" dirty="0"/>
              <a:t> </a:t>
            </a:r>
            <a:r>
              <a:rPr spc="-10" dirty="0"/>
              <a:t>reduction</a:t>
            </a:r>
          </a:p>
        </p:txBody>
      </p:sp>
      <p:sp>
        <p:nvSpPr>
          <p:cNvPr id="3" name="object 3"/>
          <p:cNvSpPr txBox="1"/>
          <p:nvPr/>
        </p:nvSpPr>
        <p:spPr>
          <a:xfrm>
            <a:off x="935215" y="1863154"/>
            <a:ext cx="4611241" cy="1654299"/>
          </a:xfrm>
          <a:prstGeom prst="rect">
            <a:avLst/>
          </a:prstGeom>
          <a:solidFill>
            <a:schemeClr val="bg2"/>
          </a:solidFill>
        </p:spPr>
        <p:txBody>
          <a:bodyPr vert="horz" wrap="square" lIns="0" tIns="12700" rIns="0" bIns="0" rtlCol="0">
            <a:spAutoFit/>
          </a:bodyPr>
          <a:lstStyle/>
          <a:p>
            <a:pPr marL="355600" marR="109855" indent="-342900">
              <a:lnSpc>
                <a:spcPct val="100000"/>
              </a:lnSpc>
              <a:spcBef>
                <a:spcPts val="100"/>
              </a:spcBef>
              <a:tabLst>
                <a:tab pos="354965" algn="l"/>
              </a:tabLst>
            </a:pPr>
            <a:r>
              <a:rPr sz="1800" spc="-50" dirty="0">
                <a:solidFill>
                  <a:srgbClr val="353535"/>
                </a:solidFill>
                <a:latin typeface="Wingdings 3"/>
                <a:cs typeface="Wingdings 3"/>
              </a:rPr>
              <a:t></a:t>
            </a:r>
            <a:r>
              <a:rPr sz="1800" dirty="0">
                <a:solidFill>
                  <a:srgbClr val="353535"/>
                </a:solidFill>
                <a:latin typeface="Times New Roman"/>
                <a:cs typeface="Times New Roman"/>
              </a:rPr>
              <a:t>	</a:t>
            </a:r>
            <a:r>
              <a:rPr sz="1800" dirty="0">
                <a:solidFill>
                  <a:srgbClr val="404040"/>
                </a:solidFill>
                <a:latin typeface="Century Gothic"/>
                <a:cs typeface="Century Gothic"/>
              </a:rPr>
              <a:t>Creates</a:t>
            </a:r>
            <a:r>
              <a:rPr sz="1800" spc="-20" dirty="0">
                <a:solidFill>
                  <a:srgbClr val="404040"/>
                </a:solidFill>
                <a:latin typeface="Century Gothic"/>
                <a:cs typeface="Century Gothic"/>
              </a:rPr>
              <a:t> </a:t>
            </a:r>
            <a:r>
              <a:rPr sz="1800" dirty="0">
                <a:solidFill>
                  <a:srgbClr val="404040"/>
                </a:solidFill>
                <a:latin typeface="Century Gothic"/>
                <a:cs typeface="Century Gothic"/>
              </a:rPr>
              <a:t>a</a:t>
            </a:r>
            <a:r>
              <a:rPr sz="1800" spc="-65" dirty="0">
                <a:solidFill>
                  <a:srgbClr val="404040"/>
                </a:solidFill>
                <a:latin typeface="Century Gothic"/>
                <a:cs typeface="Century Gothic"/>
              </a:rPr>
              <a:t> </a:t>
            </a:r>
            <a:r>
              <a:rPr sz="1800" spc="-10" dirty="0">
                <a:solidFill>
                  <a:srgbClr val="404040"/>
                </a:solidFill>
                <a:latin typeface="Century Gothic"/>
                <a:cs typeface="Century Gothic"/>
              </a:rPr>
              <a:t>value- </a:t>
            </a:r>
            <a:r>
              <a:rPr sz="1800" dirty="0">
                <a:solidFill>
                  <a:srgbClr val="404040"/>
                </a:solidFill>
                <a:latin typeface="Century Gothic"/>
                <a:cs typeface="Century Gothic"/>
              </a:rPr>
              <a:t>added</a:t>
            </a:r>
            <a:r>
              <a:rPr sz="1800" spc="-50" dirty="0">
                <a:solidFill>
                  <a:srgbClr val="404040"/>
                </a:solidFill>
                <a:latin typeface="Century Gothic"/>
                <a:cs typeface="Century Gothic"/>
              </a:rPr>
              <a:t> </a:t>
            </a:r>
            <a:r>
              <a:rPr sz="1800" dirty="0">
                <a:solidFill>
                  <a:srgbClr val="404040"/>
                </a:solidFill>
                <a:latin typeface="Century Gothic"/>
                <a:cs typeface="Century Gothic"/>
              </a:rPr>
              <a:t>product</a:t>
            </a:r>
            <a:r>
              <a:rPr sz="1800" spc="-55" dirty="0">
                <a:solidFill>
                  <a:srgbClr val="404040"/>
                </a:solidFill>
                <a:latin typeface="Century Gothic"/>
                <a:cs typeface="Century Gothic"/>
              </a:rPr>
              <a:t> </a:t>
            </a:r>
            <a:r>
              <a:rPr sz="1800" spc="-20" dirty="0">
                <a:solidFill>
                  <a:srgbClr val="404040"/>
                </a:solidFill>
                <a:latin typeface="Century Gothic"/>
                <a:cs typeface="Century Gothic"/>
              </a:rPr>
              <a:t>from </a:t>
            </a:r>
            <a:r>
              <a:rPr sz="1800" dirty="0">
                <a:solidFill>
                  <a:srgbClr val="404040"/>
                </a:solidFill>
                <a:latin typeface="Century Gothic"/>
                <a:cs typeface="Century Gothic"/>
              </a:rPr>
              <a:t>forestry</a:t>
            </a:r>
            <a:r>
              <a:rPr sz="1800" spc="-45" dirty="0">
                <a:solidFill>
                  <a:srgbClr val="404040"/>
                </a:solidFill>
                <a:latin typeface="Century Gothic"/>
                <a:cs typeface="Century Gothic"/>
              </a:rPr>
              <a:t> </a:t>
            </a:r>
            <a:r>
              <a:rPr sz="1800" spc="-25" dirty="0">
                <a:solidFill>
                  <a:srgbClr val="404040"/>
                </a:solidFill>
                <a:latin typeface="Century Gothic"/>
                <a:cs typeface="Century Gothic"/>
              </a:rPr>
              <a:t>and </a:t>
            </a:r>
            <a:r>
              <a:rPr sz="1800" dirty="0">
                <a:solidFill>
                  <a:srgbClr val="404040"/>
                </a:solidFill>
                <a:latin typeface="Century Gothic"/>
                <a:cs typeface="Century Gothic"/>
              </a:rPr>
              <a:t>agricultural</a:t>
            </a:r>
            <a:r>
              <a:rPr sz="1800" spc="-90" dirty="0">
                <a:solidFill>
                  <a:srgbClr val="404040"/>
                </a:solidFill>
                <a:latin typeface="Century Gothic"/>
                <a:cs typeface="Century Gothic"/>
              </a:rPr>
              <a:t> </a:t>
            </a:r>
            <a:r>
              <a:rPr sz="1800" spc="-10" dirty="0">
                <a:solidFill>
                  <a:srgbClr val="404040"/>
                </a:solidFill>
                <a:latin typeface="Century Gothic"/>
                <a:cs typeface="Century Gothic"/>
              </a:rPr>
              <a:t>wastes</a:t>
            </a:r>
            <a:endParaRPr sz="1800" dirty="0">
              <a:latin typeface="Century Gothic"/>
              <a:cs typeface="Century Gothic"/>
            </a:endParaRPr>
          </a:p>
          <a:p>
            <a:pPr marL="355600" marR="370205" indent="-342900">
              <a:lnSpc>
                <a:spcPct val="100000"/>
              </a:lnSpc>
              <a:spcBef>
                <a:spcPts val="994"/>
              </a:spcBef>
              <a:tabLst>
                <a:tab pos="354965" algn="l"/>
              </a:tabLst>
            </a:pPr>
            <a:r>
              <a:rPr sz="1800" spc="-50" dirty="0">
                <a:solidFill>
                  <a:srgbClr val="353535"/>
                </a:solidFill>
                <a:latin typeface="Wingdings 3"/>
                <a:cs typeface="Wingdings 3"/>
              </a:rPr>
              <a:t></a:t>
            </a:r>
            <a:r>
              <a:rPr sz="1800" dirty="0">
                <a:solidFill>
                  <a:srgbClr val="353535"/>
                </a:solidFill>
                <a:latin typeface="Times New Roman"/>
                <a:cs typeface="Times New Roman"/>
              </a:rPr>
              <a:t>	</a:t>
            </a:r>
            <a:r>
              <a:rPr sz="1800" dirty="0">
                <a:solidFill>
                  <a:srgbClr val="404040"/>
                </a:solidFill>
                <a:latin typeface="Century Gothic"/>
                <a:cs typeface="Century Gothic"/>
              </a:rPr>
              <a:t>Diverts</a:t>
            </a:r>
            <a:r>
              <a:rPr sz="1800" spc="-60" dirty="0">
                <a:solidFill>
                  <a:srgbClr val="404040"/>
                </a:solidFill>
                <a:latin typeface="Century Gothic"/>
                <a:cs typeface="Century Gothic"/>
              </a:rPr>
              <a:t> </a:t>
            </a:r>
            <a:r>
              <a:rPr sz="1800" spc="-10" dirty="0">
                <a:solidFill>
                  <a:srgbClr val="404040"/>
                </a:solidFill>
                <a:latin typeface="Century Gothic"/>
                <a:cs typeface="Century Gothic"/>
              </a:rPr>
              <a:t>community </a:t>
            </a:r>
            <a:r>
              <a:rPr sz="1800" dirty="0">
                <a:solidFill>
                  <a:srgbClr val="404040"/>
                </a:solidFill>
                <a:latin typeface="Century Gothic"/>
                <a:cs typeface="Century Gothic"/>
              </a:rPr>
              <a:t>wood</a:t>
            </a:r>
            <a:r>
              <a:rPr sz="1800" spc="-45" dirty="0">
                <a:solidFill>
                  <a:srgbClr val="404040"/>
                </a:solidFill>
                <a:latin typeface="Century Gothic"/>
                <a:cs typeface="Century Gothic"/>
              </a:rPr>
              <a:t> </a:t>
            </a:r>
            <a:r>
              <a:rPr sz="1800" dirty="0">
                <a:solidFill>
                  <a:srgbClr val="404040"/>
                </a:solidFill>
                <a:latin typeface="Century Gothic"/>
                <a:cs typeface="Century Gothic"/>
              </a:rPr>
              <a:t>waste</a:t>
            </a:r>
            <a:r>
              <a:rPr sz="1800" spc="-30" dirty="0">
                <a:solidFill>
                  <a:srgbClr val="404040"/>
                </a:solidFill>
                <a:latin typeface="Century Gothic"/>
                <a:cs typeface="Century Gothic"/>
              </a:rPr>
              <a:t> </a:t>
            </a:r>
            <a:r>
              <a:rPr sz="1800" spc="-20" dirty="0">
                <a:solidFill>
                  <a:srgbClr val="404040"/>
                </a:solidFill>
                <a:latin typeface="Century Gothic"/>
                <a:cs typeface="Century Gothic"/>
              </a:rPr>
              <a:t>from </a:t>
            </a:r>
            <a:r>
              <a:rPr sz="1800" dirty="0">
                <a:solidFill>
                  <a:srgbClr val="404040"/>
                </a:solidFill>
                <a:latin typeface="Century Gothic"/>
                <a:cs typeface="Century Gothic"/>
              </a:rPr>
              <a:t>landfill</a:t>
            </a:r>
            <a:r>
              <a:rPr sz="1800" spc="-60" dirty="0">
                <a:solidFill>
                  <a:srgbClr val="404040"/>
                </a:solidFill>
                <a:latin typeface="Century Gothic"/>
                <a:cs typeface="Century Gothic"/>
              </a:rPr>
              <a:t> </a:t>
            </a:r>
            <a:r>
              <a:rPr sz="1800" dirty="0">
                <a:solidFill>
                  <a:srgbClr val="404040"/>
                </a:solidFill>
                <a:latin typeface="Century Gothic"/>
                <a:cs typeface="Century Gothic"/>
              </a:rPr>
              <a:t>or</a:t>
            </a:r>
            <a:r>
              <a:rPr sz="1800" spc="-30" dirty="0">
                <a:solidFill>
                  <a:srgbClr val="404040"/>
                </a:solidFill>
                <a:latin typeface="Century Gothic"/>
                <a:cs typeface="Century Gothic"/>
              </a:rPr>
              <a:t> </a:t>
            </a:r>
            <a:r>
              <a:rPr sz="1800" u="sng" spc="-10" dirty="0">
                <a:solidFill>
                  <a:srgbClr val="404040"/>
                </a:solidFill>
                <a:latin typeface="Century Gothic"/>
                <a:cs typeface="Century Gothic"/>
              </a:rPr>
              <a:t>burning</a:t>
            </a:r>
            <a:endParaRPr sz="1800" u="sng" dirty="0">
              <a:latin typeface="Century Gothic"/>
              <a:cs typeface="Century Gothic"/>
            </a:endParaRPr>
          </a:p>
          <a:p>
            <a:pPr marL="355600" marR="5080" indent="-342900">
              <a:lnSpc>
                <a:spcPct val="100000"/>
              </a:lnSpc>
              <a:spcBef>
                <a:spcPts val="1000"/>
              </a:spcBef>
              <a:tabLst>
                <a:tab pos="354965" algn="l"/>
              </a:tabLst>
            </a:pPr>
            <a:r>
              <a:rPr sz="1800" spc="-50" dirty="0">
                <a:solidFill>
                  <a:srgbClr val="353535"/>
                </a:solidFill>
                <a:latin typeface="Wingdings 3"/>
                <a:cs typeface="Wingdings 3"/>
              </a:rPr>
              <a:t></a:t>
            </a:r>
            <a:r>
              <a:rPr sz="1800" dirty="0">
                <a:solidFill>
                  <a:srgbClr val="353535"/>
                </a:solidFill>
                <a:latin typeface="Times New Roman"/>
                <a:cs typeface="Times New Roman"/>
              </a:rPr>
              <a:t>	</a:t>
            </a:r>
            <a:r>
              <a:rPr sz="1800" dirty="0">
                <a:solidFill>
                  <a:srgbClr val="404040"/>
                </a:solidFill>
                <a:latin typeface="Century Gothic"/>
                <a:cs typeface="Century Gothic"/>
              </a:rPr>
              <a:t>Can</a:t>
            </a:r>
            <a:r>
              <a:rPr sz="1800" spc="-40" dirty="0">
                <a:solidFill>
                  <a:srgbClr val="404040"/>
                </a:solidFill>
                <a:latin typeface="Century Gothic"/>
                <a:cs typeface="Century Gothic"/>
              </a:rPr>
              <a:t> </a:t>
            </a:r>
            <a:r>
              <a:rPr sz="1800" dirty="0">
                <a:solidFill>
                  <a:srgbClr val="404040"/>
                </a:solidFill>
                <a:latin typeface="Century Gothic"/>
                <a:cs typeface="Century Gothic"/>
              </a:rPr>
              <a:t>be</a:t>
            </a:r>
            <a:r>
              <a:rPr sz="1800" spc="-10" dirty="0">
                <a:solidFill>
                  <a:srgbClr val="404040"/>
                </a:solidFill>
                <a:latin typeface="Century Gothic"/>
                <a:cs typeface="Century Gothic"/>
              </a:rPr>
              <a:t> </a:t>
            </a:r>
            <a:r>
              <a:rPr sz="1800" dirty="0">
                <a:solidFill>
                  <a:srgbClr val="404040"/>
                </a:solidFill>
                <a:latin typeface="Century Gothic"/>
                <a:cs typeface="Century Gothic"/>
              </a:rPr>
              <a:t>used</a:t>
            </a:r>
            <a:r>
              <a:rPr sz="1800" spc="10" dirty="0">
                <a:solidFill>
                  <a:srgbClr val="404040"/>
                </a:solidFill>
                <a:latin typeface="Century Gothic"/>
                <a:cs typeface="Century Gothic"/>
              </a:rPr>
              <a:t> </a:t>
            </a:r>
            <a:r>
              <a:rPr sz="1800" spc="-10" dirty="0">
                <a:solidFill>
                  <a:srgbClr val="404040"/>
                </a:solidFill>
                <a:latin typeface="Century Gothic"/>
                <a:cs typeface="Century Gothic"/>
              </a:rPr>
              <a:t>in-</a:t>
            </a:r>
            <a:r>
              <a:rPr sz="1800" dirty="0">
                <a:solidFill>
                  <a:srgbClr val="404040"/>
                </a:solidFill>
                <a:latin typeface="Century Gothic"/>
                <a:cs typeface="Century Gothic"/>
              </a:rPr>
              <a:t>situ</a:t>
            </a:r>
            <a:r>
              <a:rPr sz="1800" spc="-45" dirty="0">
                <a:solidFill>
                  <a:srgbClr val="404040"/>
                </a:solidFill>
                <a:latin typeface="Century Gothic"/>
                <a:cs typeface="Century Gothic"/>
              </a:rPr>
              <a:t> </a:t>
            </a:r>
            <a:r>
              <a:rPr sz="1800" spc="-25" dirty="0">
                <a:solidFill>
                  <a:srgbClr val="404040"/>
                </a:solidFill>
                <a:latin typeface="Century Gothic"/>
                <a:cs typeface="Century Gothic"/>
              </a:rPr>
              <a:t>or </a:t>
            </a:r>
            <a:r>
              <a:rPr sz="1800" dirty="0">
                <a:solidFill>
                  <a:srgbClr val="404040"/>
                </a:solidFill>
                <a:latin typeface="Century Gothic"/>
                <a:cs typeface="Century Gothic"/>
              </a:rPr>
              <a:t>sold</a:t>
            </a:r>
            <a:r>
              <a:rPr sz="1800" spc="-15" dirty="0">
                <a:solidFill>
                  <a:srgbClr val="404040"/>
                </a:solidFill>
                <a:latin typeface="Century Gothic"/>
                <a:cs typeface="Century Gothic"/>
              </a:rPr>
              <a:t> </a:t>
            </a:r>
            <a:r>
              <a:rPr sz="1800" dirty="0">
                <a:solidFill>
                  <a:srgbClr val="404040"/>
                </a:solidFill>
                <a:latin typeface="Century Gothic"/>
                <a:cs typeface="Century Gothic"/>
              </a:rPr>
              <a:t>for</a:t>
            </a:r>
            <a:r>
              <a:rPr sz="1800" spc="-20" dirty="0">
                <a:solidFill>
                  <a:srgbClr val="404040"/>
                </a:solidFill>
                <a:latin typeface="Century Gothic"/>
                <a:cs typeface="Century Gothic"/>
              </a:rPr>
              <a:t> </a:t>
            </a:r>
            <a:r>
              <a:rPr sz="1800" spc="-10" dirty="0">
                <a:solidFill>
                  <a:srgbClr val="404040"/>
                </a:solidFill>
                <a:latin typeface="Century Gothic"/>
                <a:cs typeface="Century Gothic"/>
              </a:rPr>
              <a:t>profit</a:t>
            </a:r>
            <a:endParaRPr sz="1800" dirty="0">
              <a:latin typeface="Century Gothic"/>
              <a:cs typeface="Century Gothic"/>
            </a:endParaRPr>
          </a:p>
        </p:txBody>
      </p:sp>
      <p:grpSp>
        <p:nvGrpSpPr>
          <p:cNvPr id="4" name="object 4"/>
          <p:cNvGrpSpPr/>
          <p:nvPr/>
        </p:nvGrpSpPr>
        <p:grpSpPr>
          <a:xfrm>
            <a:off x="5602223" y="2124455"/>
            <a:ext cx="2875915" cy="2875915"/>
            <a:chOff x="5602223" y="2124455"/>
            <a:chExt cx="2875915" cy="2875915"/>
          </a:xfrm>
        </p:grpSpPr>
        <p:pic>
          <p:nvPicPr>
            <p:cNvPr id="5" name="object 5"/>
            <p:cNvPicPr/>
            <p:nvPr/>
          </p:nvPicPr>
          <p:blipFill>
            <a:blip r:embed="rId2" cstate="print"/>
            <a:stretch>
              <a:fillRect/>
            </a:stretch>
          </p:blipFill>
          <p:spPr>
            <a:xfrm>
              <a:off x="5611367" y="2133599"/>
              <a:ext cx="2857499" cy="2857500"/>
            </a:xfrm>
            <a:prstGeom prst="rect">
              <a:avLst/>
            </a:prstGeom>
          </p:spPr>
        </p:pic>
        <p:sp>
          <p:nvSpPr>
            <p:cNvPr id="6" name="object 6"/>
            <p:cNvSpPr/>
            <p:nvPr/>
          </p:nvSpPr>
          <p:spPr>
            <a:xfrm>
              <a:off x="5606795" y="2129027"/>
              <a:ext cx="2867025" cy="2867025"/>
            </a:xfrm>
            <a:custGeom>
              <a:avLst/>
              <a:gdLst/>
              <a:ahLst/>
              <a:cxnLst/>
              <a:rect l="l" t="t" r="r" b="b"/>
              <a:pathLst>
                <a:path w="2867025" h="2867025">
                  <a:moveTo>
                    <a:pt x="0" y="2866644"/>
                  </a:moveTo>
                  <a:lnTo>
                    <a:pt x="2866644" y="2866644"/>
                  </a:lnTo>
                  <a:lnTo>
                    <a:pt x="2866644" y="0"/>
                  </a:lnTo>
                  <a:lnTo>
                    <a:pt x="0" y="0"/>
                  </a:lnTo>
                  <a:lnTo>
                    <a:pt x="0" y="2866644"/>
                  </a:lnTo>
                  <a:close/>
                </a:path>
              </a:pathLst>
            </a:custGeom>
            <a:ln w="9144">
              <a:solidFill>
                <a:srgbClr val="000000"/>
              </a:solidFill>
            </a:ln>
          </p:spPr>
          <p:txBody>
            <a:bodyPr wrap="square" lIns="0" tIns="0" rIns="0" bIns="0" rtlCol="0"/>
            <a:lstStyle/>
            <a:p>
              <a:endParaRPr/>
            </a:p>
          </p:txBody>
        </p:sp>
      </p:grpSp>
      <p:grpSp>
        <p:nvGrpSpPr>
          <p:cNvPr id="7" name="object 3">
            <a:extLst>
              <a:ext uri="{FF2B5EF4-FFF2-40B4-BE49-F238E27FC236}">
                <a16:creationId xmlns:a16="http://schemas.microsoft.com/office/drawing/2014/main" id="{AC1447A9-BA1B-7C95-3B1E-E4680CAA7ED6}"/>
              </a:ext>
            </a:extLst>
          </p:cNvPr>
          <p:cNvGrpSpPr/>
          <p:nvPr/>
        </p:nvGrpSpPr>
        <p:grpSpPr>
          <a:xfrm>
            <a:off x="1051756" y="4038600"/>
            <a:ext cx="4434644" cy="2743200"/>
            <a:chOff x="2052827" y="1054608"/>
            <a:chExt cx="7967980" cy="5064760"/>
          </a:xfrm>
        </p:grpSpPr>
        <p:pic>
          <p:nvPicPr>
            <p:cNvPr id="8" name="object 4">
              <a:extLst>
                <a:ext uri="{FF2B5EF4-FFF2-40B4-BE49-F238E27FC236}">
                  <a16:creationId xmlns:a16="http://schemas.microsoft.com/office/drawing/2014/main" id="{6EB63A66-F651-D9D5-6D5F-75FC7134C8D0}"/>
                </a:ext>
              </a:extLst>
            </p:cNvPr>
            <p:cNvPicPr/>
            <p:nvPr/>
          </p:nvPicPr>
          <p:blipFill>
            <a:blip r:embed="rId3" cstate="print"/>
            <a:stretch>
              <a:fillRect/>
            </a:stretch>
          </p:blipFill>
          <p:spPr>
            <a:xfrm>
              <a:off x="2052827" y="1054608"/>
              <a:ext cx="7967471" cy="5064251"/>
            </a:xfrm>
            <a:prstGeom prst="rect">
              <a:avLst/>
            </a:prstGeom>
          </p:spPr>
        </p:pic>
        <p:pic>
          <p:nvPicPr>
            <p:cNvPr id="9" name="object 5">
              <a:extLst>
                <a:ext uri="{FF2B5EF4-FFF2-40B4-BE49-F238E27FC236}">
                  <a16:creationId xmlns:a16="http://schemas.microsoft.com/office/drawing/2014/main" id="{BE8AC57D-D779-8413-15C8-19EAEAD1703E}"/>
                </a:ext>
              </a:extLst>
            </p:cNvPr>
            <p:cNvPicPr/>
            <p:nvPr/>
          </p:nvPicPr>
          <p:blipFill>
            <a:blip r:embed="rId4" cstate="print"/>
            <a:stretch>
              <a:fillRect/>
            </a:stretch>
          </p:blipFill>
          <p:spPr>
            <a:xfrm>
              <a:off x="9258299" y="5269991"/>
              <a:ext cx="618743" cy="673607"/>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250287"/>
            <a:ext cx="3850109" cy="1117614"/>
          </a:xfrm>
          <a:prstGeom prst="rect">
            <a:avLst/>
          </a:prstGeom>
        </p:spPr>
        <p:txBody>
          <a:bodyPr vert="horz" wrap="square" lIns="0" tIns="9525" rIns="0" bIns="0" rtlCol="0">
            <a:spAutoFit/>
          </a:bodyPr>
          <a:lstStyle/>
          <a:p>
            <a:pPr marL="9525">
              <a:spcBef>
                <a:spcPts val="75"/>
              </a:spcBef>
            </a:pPr>
            <a:r>
              <a:rPr dirty="0"/>
              <a:t>Biochar</a:t>
            </a:r>
            <a:r>
              <a:rPr spc="-53" dirty="0"/>
              <a:t> </a:t>
            </a:r>
            <a:r>
              <a:rPr spc="-15" dirty="0"/>
              <a:t>Technologies</a:t>
            </a:r>
          </a:p>
        </p:txBody>
      </p:sp>
      <p:sp>
        <p:nvSpPr>
          <p:cNvPr id="12" name="object 12"/>
          <p:cNvSpPr txBox="1">
            <a:spLocks noGrp="1"/>
          </p:cNvSpPr>
          <p:nvPr>
            <p:ph type="sldNum" sz="quarter" idx="12"/>
          </p:nvPr>
        </p:nvSpPr>
        <p:spPr>
          <a:xfrm>
            <a:off x="4937760" y="5640705"/>
            <a:ext cx="1577340" cy="139141"/>
          </a:xfrm>
          <a:prstGeom prst="rect">
            <a:avLst/>
          </a:prstGeom>
        </p:spPr>
        <p:txBody>
          <a:bodyPr vert="horz" wrap="square" lIns="0" tIns="0" rIns="0" bIns="0" rtlCol="0">
            <a:spAutoFit/>
          </a:bodyPr>
          <a:lstStyle/>
          <a:p>
            <a:pPr marL="62865">
              <a:lnSpc>
                <a:spcPts val="930"/>
              </a:lnSpc>
            </a:pPr>
            <a:fld id="{81D60167-4931-47E6-BA6A-407CBD079E47}" type="slidenum">
              <a:rPr spc="-19" dirty="0">
                <a:solidFill>
                  <a:srgbClr val="878787"/>
                </a:solidFill>
              </a:rPr>
              <a:pPr marL="62865">
                <a:lnSpc>
                  <a:spcPts val="930"/>
                </a:lnSpc>
              </a:pPr>
              <a:t>14</a:t>
            </a:fld>
            <a:endParaRPr spc="-19" dirty="0">
              <a:solidFill>
                <a:srgbClr val="878787"/>
              </a:solidFill>
            </a:endParaRPr>
          </a:p>
        </p:txBody>
      </p:sp>
      <p:sp>
        <p:nvSpPr>
          <p:cNvPr id="3" name="object 3"/>
          <p:cNvSpPr txBox="1"/>
          <p:nvPr/>
        </p:nvSpPr>
        <p:spPr>
          <a:xfrm>
            <a:off x="687705" y="1563568"/>
            <a:ext cx="2264569" cy="1464664"/>
          </a:xfrm>
          <a:prstGeom prst="rect">
            <a:avLst/>
          </a:prstGeom>
        </p:spPr>
        <p:txBody>
          <a:bodyPr vert="horz" wrap="square" lIns="0" tIns="58579" rIns="0" bIns="0" rtlCol="0">
            <a:spAutoFit/>
          </a:bodyPr>
          <a:lstStyle/>
          <a:p>
            <a:pPr marL="180499" indent="-170974">
              <a:spcBef>
                <a:spcPts val="461"/>
              </a:spcBef>
              <a:buFont typeface="Arial"/>
              <a:buChar char="•"/>
              <a:tabLst>
                <a:tab pos="180499" algn="l"/>
              </a:tabLst>
            </a:pPr>
            <a:r>
              <a:rPr sz="2200" spc="-8" dirty="0">
                <a:solidFill>
                  <a:schemeClr val="tx1">
                    <a:lumMod val="65000"/>
                    <a:lumOff val="35000"/>
                  </a:schemeClr>
                </a:solidFill>
                <a:latin typeface="Century Gothic" panose="020B0502020202020204" pitchFamily="34" charset="0"/>
                <a:cs typeface="Calibri"/>
              </a:rPr>
              <a:t>Onsite</a:t>
            </a:r>
            <a:endParaRPr sz="2200" dirty="0">
              <a:solidFill>
                <a:schemeClr val="tx1">
                  <a:lumMod val="65000"/>
                  <a:lumOff val="35000"/>
                </a:schemeClr>
              </a:solidFill>
              <a:latin typeface="Century Gothic" panose="020B0502020202020204" pitchFamily="34" charset="0"/>
              <a:cs typeface="Calibri"/>
            </a:endParaRPr>
          </a:p>
          <a:p>
            <a:pPr marL="180499" indent="-170974">
              <a:spcBef>
                <a:spcPts val="386"/>
              </a:spcBef>
              <a:buFont typeface="Arial"/>
              <a:buChar char="•"/>
              <a:tabLst>
                <a:tab pos="180499" algn="l"/>
              </a:tabLst>
            </a:pPr>
            <a:r>
              <a:rPr sz="2200" spc="-8" dirty="0">
                <a:solidFill>
                  <a:schemeClr val="tx1">
                    <a:lumMod val="65000"/>
                    <a:lumOff val="35000"/>
                  </a:schemeClr>
                </a:solidFill>
                <a:latin typeface="Century Gothic" panose="020B0502020202020204" pitchFamily="34" charset="0"/>
                <a:cs typeface="Calibri"/>
              </a:rPr>
              <a:t>Offsite</a:t>
            </a:r>
            <a:endParaRPr sz="2200" dirty="0">
              <a:solidFill>
                <a:schemeClr val="tx1">
                  <a:lumMod val="65000"/>
                  <a:lumOff val="35000"/>
                </a:schemeClr>
              </a:solidFill>
              <a:latin typeface="Century Gothic" panose="020B0502020202020204" pitchFamily="34" charset="0"/>
              <a:cs typeface="Calibri"/>
            </a:endParaRPr>
          </a:p>
          <a:p>
            <a:pPr marL="522923" lvl="1" indent="-170974">
              <a:spcBef>
                <a:spcPts val="15"/>
              </a:spcBef>
              <a:buFont typeface="Arial"/>
              <a:buChar char="•"/>
              <a:tabLst>
                <a:tab pos="522923" algn="l"/>
              </a:tabLst>
            </a:pPr>
            <a:r>
              <a:rPr sz="2200" spc="-8" dirty="0">
                <a:solidFill>
                  <a:schemeClr val="tx1">
                    <a:lumMod val="65000"/>
                    <a:lumOff val="35000"/>
                  </a:schemeClr>
                </a:solidFill>
                <a:latin typeface="Century Gothic" panose="020B0502020202020204" pitchFamily="34" charset="0"/>
                <a:cs typeface="Calibri"/>
              </a:rPr>
              <a:t>Distributed</a:t>
            </a:r>
            <a:endParaRPr sz="2200" dirty="0">
              <a:solidFill>
                <a:schemeClr val="tx1">
                  <a:lumMod val="65000"/>
                  <a:lumOff val="35000"/>
                </a:schemeClr>
              </a:solidFill>
              <a:latin typeface="Century Gothic" panose="020B0502020202020204" pitchFamily="34" charset="0"/>
              <a:cs typeface="Calibri"/>
            </a:endParaRPr>
          </a:p>
          <a:p>
            <a:pPr marL="522923" lvl="1" indent="-170974">
              <a:spcBef>
                <a:spcPts val="19"/>
              </a:spcBef>
              <a:buFont typeface="Arial"/>
              <a:buChar char="•"/>
              <a:tabLst>
                <a:tab pos="522923" algn="l"/>
              </a:tabLst>
            </a:pPr>
            <a:r>
              <a:rPr sz="2200" spc="-15" dirty="0">
                <a:solidFill>
                  <a:schemeClr val="tx1">
                    <a:lumMod val="65000"/>
                    <a:lumOff val="35000"/>
                  </a:schemeClr>
                </a:solidFill>
                <a:latin typeface="Century Gothic" panose="020B0502020202020204" pitchFamily="34" charset="0"/>
                <a:cs typeface="Calibri"/>
              </a:rPr>
              <a:t>Centralized</a:t>
            </a:r>
            <a:endParaRPr sz="2200" dirty="0">
              <a:solidFill>
                <a:schemeClr val="tx1">
                  <a:lumMod val="65000"/>
                  <a:lumOff val="35000"/>
                </a:schemeClr>
              </a:solidFill>
              <a:latin typeface="Century Gothic" panose="020B0502020202020204" pitchFamily="34" charset="0"/>
              <a:cs typeface="Calibri"/>
            </a:endParaRPr>
          </a:p>
        </p:txBody>
      </p:sp>
      <p:pic>
        <p:nvPicPr>
          <p:cNvPr id="4" name="object 4"/>
          <p:cNvPicPr/>
          <p:nvPr/>
        </p:nvPicPr>
        <p:blipFill>
          <a:blip r:embed="rId2" cstate="print"/>
          <a:stretch>
            <a:fillRect/>
          </a:stretch>
        </p:blipFill>
        <p:spPr>
          <a:xfrm>
            <a:off x="7325626" y="182300"/>
            <a:ext cx="1670153" cy="1705348"/>
          </a:xfrm>
          <a:prstGeom prst="rect">
            <a:avLst/>
          </a:prstGeom>
        </p:spPr>
      </p:pic>
      <p:pic>
        <p:nvPicPr>
          <p:cNvPr id="5" name="object 5"/>
          <p:cNvPicPr/>
          <p:nvPr/>
        </p:nvPicPr>
        <p:blipFill>
          <a:blip r:embed="rId3" cstate="print"/>
          <a:stretch>
            <a:fillRect/>
          </a:stretch>
        </p:blipFill>
        <p:spPr>
          <a:xfrm>
            <a:off x="3085897" y="1980103"/>
            <a:ext cx="2611978" cy="2134034"/>
          </a:xfrm>
          <a:prstGeom prst="rect">
            <a:avLst/>
          </a:prstGeom>
        </p:spPr>
      </p:pic>
      <p:pic>
        <p:nvPicPr>
          <p:cNvPr id="6" name="object 6"/>
          <p:cNvPicPr/>
          <p:nvPr/>
        </p:nvPicPr>
        <p:blipFill>
          <a:blip r:embed="rId4" cstate="print"/>
          <a:stretch>
            <a:fillRect/>
          </a:stretch>
        </p:blipFill>
        <p:spPr>
          <a:xfrm>
            <a:off x="5771897" y="2013402"/>
            <a:ext cx="3223882" cy="2100735"/>
          </a:xfrm>
          <a:prstGeom prst="rect">
            <a:avLst/>
          </a:prstGeom>
        </p:spPr>
      </p:pic>
      <p:pic>
        <p:nvPicPr>
          <p:cNvPr id="7" name="object 7"/>
          <p:cNvPicPr/>
          <p:nvPr/>
        </p:nvPicPr>
        <p:blipFill>
          <a:blip r:embed="rId5" cstate="print"/>
          <a:stretch>
            <a:fillRect/>
          </a:stretch>
        </p:blipFill>
        <p:spPr>
          <a:xfrm>
            <a:off x="3085143" y="4189240"/>
            <a:ext cx="2611978" cy="1768170"/>
          </a:xfrm>
          <a:prstGeom prst="rect">
            <a:avLst/>
          </a:prstGeom>
        </p:spPr>
      </p:pic>
      <p:pic>
        <p:nvPicPr>
          <p:cNvPr id="8" name="object 8"/>
          <p:cNvPicPr/>
          <p:nvPr/>
        </p:nvPicPr>
        <p:blipFill>
          <a:blip r:embed="rId6" cstate="print"/>
          <a:stretch>
            <a:fillRect/>
          </a:stretch>
        </p:blipFill>
        <p:spPr>
          <a:xfrm>
            <a:off x="8534400" y="6553200"/>
            <a:ext cx="498347" cy="216026"/>
          </a:xfrm>
          <a:prstGeom prst="rect">
            <a:avLst/>
          </a:prstGeom>
        </p:spPr>
      </p:pic>
      <p:pic>
        <p:nvPicPr>
          <p:cNvPr id="9" name="object 9"/>
          <p:cNvPicPr/>
          <p:nvPr/>
        </p:nvPicPr>
        <p:blipFill>
          <a:blip r:embed="rId7" cstate="print"/>
          <a:stretch>
            <a:fillRect/>
          </a:stretch>
        </p:blipFill>
        <p:spPr>
          <a:xfrm>
            <a:off x="5771897" y="4180808"/>
            <a:ext cx="3183454" cy="1776602"/>
          </a:xfrm>
          <a:prstGeom prst="rect">
            <a:avLst/>
          </a:prstGeom>
        </p:spPr>
      </p:pic>
      <p:pic>
        <p:nvPicPr>
          <p:cNvPr id="10" name="object 10"/>
          <p:cNvPicPr/>
          <p:nvPr/>
        </p:nvPicPr>
        <p:blipFill>
          <a:blip r:embed="rId8" cstate="print"/>
          <a:stretch>
            <a:fillRect/>
          </a:stretch>
        </p:blipFill>
        <p:spPr>
          <a:xfrm>
            <a:off x="4850568" y="199652"/>
            <a:ext cx="2388432" cy="1705348"/>
          </a:xfrm>
          <a:prstGeom prst="rect">
            <a:avLst/>
          </a:prstGeom>
        </p:spPr>
      </p:pic>
      <p:sp>
        <p:nvSpPr>
          <p:cNvPr id="11" name="object 11"/>
          <p:cNvSpPr txBox="1"/>
          <p:nvPr/>
        </p:nvSpPr>
        <p:spPr>
          <a:xfrm>
            <a:off x="6703111" y="6407297"/>
            <a:ext cx="2292668" cy="253916"/>
          </a:xfrm>
          <a:prstGeom prst="rect">
            <a:avLst/>
          </a:prstGeom>
        </p:spPr>
        <p:txBody>
          <a:bodyPr vert="horz" wrap="square" lIns="0" tIns="0" rIns="0" bIns="0" rtlCol="0">
            <a:spAutoFit/>
          </a:bodyPr>
          <a:lstStyle/>
          <a:p>
            <a:pPr algn="ctr">
              <a:lnSpc>
                <a:spcPts val="930"/>
              </a:lnSpc>
            </a:pPr>
            <a:r>
              <a:rPr sz="900" b="1" dirty="0">
                <a:solidFill>
                  <a:srgbClr val="006837"/>
                </a:solidFill>
                <a:latin typeface="Calibri"/>
                <a:cs typeface="Calibri"/>
              </a:rPr>
              <a:t>Cornell</a:t>
            </a:r>
            <a:r>
              <a:rPr sz="900" b="1" spc="-11" dirty="0">
                <a:solidFill>
                  <a:srgbClr val="006837"/>
                </a:solidFill>
                <a:latin typeface="Calibri"/>
                <a:cs typeface="Calibri"/>
              </a:rPr>
              <a:t> </a:t>
            </a:r>
            <a:r>
              <a:rPr sz="900" b="1" spc="-8" dirty="0">
                <a:solidFill>
                  <a:srgbClr val="006837"/>
                </a:solidFill>
                <a:latin typeface="Calibri"/>
                <a:cs typeface="Calibri"/>
              </a:rPr>
              <a:t>Cooperative</a:t>
            </a:r>
            <a:r>
              <a:rPr sz="900" b="1" spc="-23" dirty="0">
                <a:solidFill>
                  <a:srgbClr val="006837"/>
                </a:solidFill>
                <a:latin typeface="Calibri"/>
                <a:cs typeface="Calibri"/>
              </a:rPr>
              <a:t> </a:t>
            </a:r>
            <a:r>
              <a:rPr sz="900" b="1" dirty="0">
                <a:solidFill>
                  <a:srgbClr val="006837"/>
                </a:solidFill>
                <a:latin typeface="Calibri"/>
                <a:cs typeface="Calibri"/>
              </a:rPr>
              <a:t>Extension</a:t>
            </a:r>
            <a:r>
              <a:rPr sz="900" b="1" spc="-19" dirty="0">
                <a:solidFill>
                  <a:srgbClr val="006837"/>
                </a:solidFill>
                <a:latin typeface="Calibri"/>
                <a:cs typeface="Calibri"/>
              </a:rPr>
              <a:t> </a:t>
            </a:r>
            <a:r>
              <a:rPr sz="900" b="1" dirty="0">
                <a:solidFill>
                  <a:srgbClr val="006837"/>
                </a:solidFill>
                <a:latin typeface="Calibri"/>
                <a:cs typeface="Calibri"/>
              </a:rPr>
              <a:t>of</a:t>
            </a:r>
            <a:r>
              <a:rPr sz="900" b="1" spc="-19" dirty="0">
                <a:solidFill>
                  <a:srgbClr val="006837"/>
                </a:solidFill>
                <a:latin typeface="Calibri"/>
                <a:cs typeface="Calibri"/>
              </a:rPr>
              <a:t> </a:t>
            </a:r>
            <a:r>
              <a:rPr sz="900" b="1" dirty="0">
                <a:solidFill>
                  <a:srgbClr val="006837"/>
                </a:solidFill>
                <a:latin typeface="Calibri"/>
                <a:cs typeface="Calibri"/>
              </a:rPr>
              <a:t>Suffolk</a:t>
            </a:r>
            <a:r>
              <a:rPr sz="900" b="1" spc="-30" dirty="0">
                <a:solidFill>
                  <a:srgbClr val="006837"/>
                </a:solidFill>
                <a:latin typeface="Calibri"/>
                <a:cs typeface="Calibri"/>
              </a:rPr>
              <a:t> </a:t>
            </a:r>
            <a:r>
              <a:rPr sz="900" b="1" spc="-8" dirty="0">
                <a:solidFill>
                  <a:srgbClr val="006837"/>
                </a:solidFill>
                <a:latin typeface="Calibri"/>
                <a:cs typeface="Calibri"/>
              </a:rPr>
              <a:t>County</a:t>
            </a:r>
            <a:endParaRPr sz="900" dirty="0">
              <a:latin typeface="Calibri"/>
              <a:cs typeface="Calibri"/>
            </a:endParaRPr>
          </a:p>
          <a:p>
            <a:pPr algn="ctr">
              <a:lnSpc>
                <a:spcPct val="100000"/>
              </a:lnSpc>
            </a:pPr>
            <a:r>
              <a:rPr sz="900" b="1" dirty="0">
                <a:solidFill>
                  <a:srgbClr val="006837"/>
                </a:solidFill>
                <a:latin typeface="Calibri"/>
                <a:cs typeface="Calibri"/>
              </a:rPr>
              <a:t>Biochar</a:t>
            </a:r>
            <a:r>
              <a:rPr sz="900" b="1" spc="-8" dirty="0">
                <a:solidFill>
                  <a:srgbClr val="006837"/>
                </a:solidFill>
                <a:latin typeface="Calibri"/>
                <a:cs typeface="Calibri"/>
              </a:rPr>
              <a:t> Webinar</a:t>
            </a:r>
            <a:r>
              <a:rPr sz="900" b="1" spc="-19" dirty="0">
                <a:solidFill>
                  <a:srgbClr val="006837"/>
                </a:solidFill>
                <a:latin typeface="Calibri"/>
                <a:cs typeface="Calibri"/>
              </a:rPr>
              <a:t> </a:t>
            </a:r>
            <a:r>
              <a:rPr sz="900" b="1" spc="-8" dirty="0">
                <a:solidFill>
                  <a:srgbClr val="006837"/>
                </a:solidFill>
                <a:latin typeface="Calibri"/>
                <a:cs typeface="Calibri"/>
              </a:rPr>
              <a:t>Series</a:t>
            </a:r>
            <a:endParaRPr sz="900" dirty="0">
              <a:latin typeface="Calibri"/>
              <a:cs typeface="Calibri"/>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B17E6-1450-1582-8CD1-803685C08B0A}"/>
              </a:ext>
            </a:extLst>
          </p:cNvPr>
          <p:cNvSpPr>
            <a:spLocks noGrp="1"/>
          </p:cNvSpPr>
          <p:nvPr>
            <p:ph type="title"/>
          </p:nvPr>
        </p:nvSpPr>
        <p:spPr>
          <a:xfrm>
            <a:off x="2041801" y="304800"/>
            <a:ext cx="6210300" cy="553998"/>
          </a:xfrm>
        </p:spPr>
        <p:txBody>
          <a:bodyPr>
            <a:normAutofit fontScale="90000"/>
          </a:bodyPr>
          <a:lstStyle/>
          <a:p>
            <a:r>
              <a:rPr lang="en-US" dirty="0"/>
              <a:t>Portable, Small Scale</a:t>
            </a:r>
          </a:p>
        </p:txBody>
      </p:sp>
      <p:sp>
        <p:nvSpPr>
          <p:cNvPr id="3" name="Text Placeholder 2">
            <a:extLst>
              <a:ext uri="{FF2B5EF4-FFF2-40B4-BE49-F238E27FC236}">
                <a16:creationId xmlns:a16="http://schemas.microsoft.com/office/drawing/2014/main" id="{01B49551-D128-D329-82FB-866452434CC2}"/>
              </a:ext>
            </a:extLst>
          </p:cNvPr>
          <p:cNvSpPr>
            <a:spLocks noGrp="1"/>
          </p:cNvSpPr>
          <p:nvPr>
            <p:ph idx="1"/>
          </p:nvPr>
        </p:nvSpPr>
        <p:spPr/>
        <p:txBody>
          <a:bodyPr/>
          <a:lstStyle/>
          <a:p>
            <a:endParaRPr lang="en-US" dirty="0"/>
          </a:p>
        </p:txBody>
      </p:sp>
      <p:pic>
        <p:nvPicPr>
          <p:cNvPr id="4" name="object 3">
            <a:extLst>
              <a:ext uri="{FF2B5EF4-FFF2-40B4-BE49-F238E27FC236}">
                <a16:creationId xmlns:a16="http://schemas.microsoft.com/office/drawing/2014/main" id="{DE5A4EBC-CE6C-CFAD-E970-6A9DEA9F577E}"/>
              </a:ext>
            </a:extLst>
          </p:cNvPr>
          <p:cNvPicPr/>
          <p:nvPr/>
        </p:nvPicPr>
        <p:blipFill>
          <a:blip r:embed="rId2" cstate="print"/>
          <a:stretch>
            <a:fillRect/>
          </a:stretch>
        </p:blipFill>
        <p:spPr>
          <a:xfrm>
            <a:off x="44762" y="1089901"/>
            <a:ext cx="4293108" cy="3235451"/>
          </a:xfrm>
          <a:prstGeom prst="rect">
            <a:avLst/>
          </a:prstGeom>
        </p:spPr>
      </p:pic>
      <p:pic>
        <p:nvPicPr>
          <p:cNvPr id="5" name="object 2">
            <a:extLst>
              <a:ext uri="{FF2B5EF4-FFF2-40B4-BE49-F238E27FC236}">
                <a16:creationId xmlns:a16="http://schemas.microsoft.com/office/drawing/2014/main" id="{943777D3-1E5D-364E-E352-2DD68006A909}"/>
              </a:ext>
            </a:extLst>
          </p:cNvPr>
          <p:cNvPicPr/>
          <p:nvPr/>
        </p:nvPicPr>
        <p:blipFill>
          <a:blip r:embed="rId3" cstate="print"/>
          <a:stretch>
            <a:fillRect/>
          </a:stretch>
        </p:blipFill>
        <p:spPr>
          <a:xfrm>
            <a:off x="4337870" y="1184530"/>
            <a:ext cx="4724400" cy="2871215"/>
          </a:xfrm>
          <a:prstGeom prst="rect">
            <a:avLst/>
          </a:prstGeom>
        </p:spPr>
      </p:pic>
      <p:pic>
        <p:nvPicPr>
          <p:cNvPr id="2050" name="Picture 2" descr="Forests 08 00296 g002 550">
            <a:extLst>
              <a:ext uri="{FF2B5EF4-FFF2-40B4-BE49-F238E27FC236}">
                <a16:creationId xmlns:a16="http://schemas.microsoft.com/office/drawing/2014/main" id="{B9CA394A-1D0C-17FF-49D0-D11AC9B07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2" y="4150373"/>
            <a:ext cx="523875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ir Curtain Incinerators &amp; Carbonizer Use, Benefits, and Permitting">
            <a:extLst>
              <a:ext uri="{FF2B5EF4-FFF2-40B4-BE49-F238E27FC236}">
                <a16:creationId xmlns:a16="http://schemas.microsoft.com/office/drawing/2014/main" id="{DA255E04-8A73-5680-E211-D0D4839FB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3512" y="4288332"/>
            <a:ext cx="4809166" cy="25696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64CF02-CC90-8127-9BA9-4FC20BE20E09}"/>
              </a:ext>
            </a:extLst>
          </p:cNvPr>
          <p:cNvSpPr txBox="1"/>
          <p:nvPr/>
        </p:nvSpPr>
        <p:spPr>
          <a:xfrm>
            <a:off x="12071" y="1159644"/>
            <a:ext cx="4289957" cy="369332"/>
          </a:xfrm>
          <a:prstGeom prst="rect">
            <a:avLst/>
          </a:prstGeom>
          <a:noFill/>
        </p:spPr>
        <p:txBody>
          <a:bodyPr wrap="none" rtlCol="0">
            <a:spAutoFit/>
          </a:bodyPr>
          <a:lstStyle/>
          <a:p>
            <a:r>
              <a:rPr lang="en-US" dirty="0"/>
              <a:t>Flame cap method in a “box burner”</a:t>
            </a:r>
          </a:p>
        </p:txBody>
      </p:sp>
    </p:spTree>
    <p:extLst>
      <p:ext uri="{BB962C8B-B14F-4D97-AF65-F5344CB8AC3E}">
        <p14:creationId xmlns:p14="http://schemas.microsoft.com/office/powerpoint/2010/main" val="2114293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04811" y="333769"/>
            <a:ext cx="7382011" cy="449001"/>
          </a:xfrm>
          <a:prstGeom prst="rect">
            <a:avLst/>
          </a:prstGeom>
        </p:spPr>
        <p:txBody>
          <a:bodyPr vert="horz" wrap="square" lIns="0" tIns="55721" rIns="0" bIns="0" rtlCol="0">
            <a:spAutoFit/>
          </a:bodyPr>
          <a:lstStyle/>
          <a:p>
            <a:pPr marL="9525" marR="3810">
              <a:lnSpc>
                <a:spcPts val="2918"/>
              </a:lnSpc>
              <a:spcBef>
                <a:spcPts val="439"/>
              </a:spcBef>
            </a:pPr>
            <a:r>
              <a:rPr lang="en-US" spc="-8" dirty="0"/>
              <a:t>ACIs</a:t>
            </a:r>
            <a:endParaRPr spc="-8" dirty="0"/>
          </a:p>
        </p:txBody>
      </p:sp>
      <p:sp>
        <p:nvSpPr>
          <p:cNvPr id="3" name="object 3"/>
          <p:cNvSpPr txBox="1"/>
          <p:nvPr/>
        </p:nvSpPr>
        <p:spPr>
          <a:xfrm>
            <a:off x="6857552" y="6279278"/>
            <a:ext cx="2292668" cy="286617"/>
          </a:xfrm>
          <a:prstGeom prst="rect">
            <a:avLst/>
          </a:prstGeom>
        </p:spPr>
        <p:txBody>
          <a:bodyPr vert="horz" wrap="square" lIns="0" tIns="9525" rIns="0" bIns="0" rtlCol="0">
            <a:spAutoFit/>
          </a:bodyPr>
          <a:lstStyle/>
          <a:p>
            <a:pPr marL="594360" marR="3810" indent="-585311">
              <a:spcBef>
                <a:spcPts val="75"/>
              </a:spcBef>
            </a:pPr>
            <a:r>
              <a:rPr sz="900" b="1" dirty="0">
                <a:solidFill>
                  <a:srgbClr val="006837"/>
                </a:solidFill>
                <a:latin typeface="Calibri"/>
                <a:cs typeface="Calibri"/>
              </a:rPr>
              <a:t>Cornell</a:t>
            </a:r>
            <a:r>
              <a:rPr sz="900" b="1" spc="-11" dirty="0">
                <a:solidFill>
                  <a:srgbClr val="006837"/>
                </a:solidFill>
                <a:latin typeface="Calibri"/>
                <a:cs typeface="Calibri"/>
              </a:rPr>
              <a:t> </a:t>
            </a:r>
            <a:r>
              <a:rPr sz="900" b="1" spc="-8" dirty="0">
                <a:solidFill>
                  <a:srgbClr val="006837"/>
                </a:solidFill>
                <a:latin typeface="Calibri"/>
                <a:cs typeface="Calibri"/>
              </a:rPr>
              <a:t>Cooperative</a:t>
            </a:r>
            <a:r>
              <a:rPr sz="900" b="1" spc="-23" dirty="0">
                <a:solidFill>
                  <a:srgbClr val="006837"/>
                </a:solidFill>
                <a:latin typeface="Calibri"/>
                <a:cs typeface="Calibri"/>
              </a:rPr>
              <a:t> </a:t>
            </a:r>
            <a:r>
              <a:rPr sz="900" b="1" dirty="0">
                <a:solidFill>
                  <a:srgbClr val="006837"/>
                </a:solidFill>
                <a:latin typeface="Calibri"/>
                <a:cs typeface="Calibri"/>
              </a:rPr>
              <a:t>Extension</a:t>
            </a:r>
            <a:r>
              <a:rPr sz="900" b="1" spc="-19" dirty="0">
                <a:solidFill>
                  <a:srgbClr val="006837"/>
                </a:solidFill>
                <a:latin typeface="Calibri"/>
                <a:cs typeface="Calibri"/>
              </a:rPr>
              <a:t> </a:t>
            </a:r>
            <a:r>
              <a:rPr sz="900" b="1" dirty="0">
                <a:solidFill>
                  <a:srgbClr val="006837"/>
                </a:solidFill>
                <a:latin typeface="Calibri"/>
                <a:cs typeface="Calibri"/>
              </a:rPr>
              <a:t>of</a:t>
            </a:r>
            <a:r>
              <a:rPr sz="900" b="1" spc="-19" dirty="0">
                <a:solidFill>
                  <a:srgbClr val="006837"/>
                </a:solidFill>
                <a:latin typeface="Calibri"/>
                <a:cs typeface="Calibri"/>
              </a:rPr>
              <a:t> </a:t>
            </a:r>
            <a:r>
              <a:rPr sz="900" b="1" dirty="0">
                <a:solidFill>
                  <a:srgbClr val="006837"/>
                </a:solidFill>
                <a:latin typeface="Calibri"/>
                <a:cs typeface="Calibri"/>
              </a:rPr>
              <a:t>Suffolk</a:t>
            </a:r>
            <a:r>
              <a:rPr sz="900" b="1" spc="-30" dirty="0">
                <a:solidFill>
                  <a:srgbClr val="006837"/>
                </a:solidFill>
                <a:latin typeface="Calibri"/>
                <a:cs typeface="Calibri"/>
              </a:rPr>
              <a:t> </a:t>
            </a:r>
            <a:r>
              <a:rPr sz="900" b="1" spc="-8" dirty="0">
                <a:solidFill>
                  <a:srgbClr val="006837"/>
                </a:solidFill>
                <a:latin typeface="Calibri"/>
                <a:cs typeface="Calibri"/>
              </a:rPr>
              <a:t>County </a:t>
            </a:r>
            <a:r>
              <a:rPr sz="900" b="1" dirty="0">
                <a:solidFill>
                  <a:srgbClr val="006837"/>
                </a:solidFill>
                <a:latin typeface="Calibri"/>
                <a:cs typeface="Calibri"/>
              </a:rPr>
              <a:t>Biochar</a:t>
            </a:r>
            <a:r>
              <a:rPr sz="900" b="1" spc="-8" dirty="0">
                <a:solidFill>
                  <a:srgbClr val="006837"/>
                </a:solidFill>
                <a:latin typeface="Calibri"/>
                <a:cs typeface="Calibri"/>
              </a:rPr>
              <a:t> Webinar</a:t>
            </a:r>
            <a:r>
              <a:rPr sz="900" b="1" spc="-19" dirty="0">
                <a:solidFill>
                  <a:srgbClr val="006837"/>
                </a:solidFill>
                <a:latin typeface="Calibri"/>
                <a:cs typeface="Calibri"/>
              </a:rPr>
              <a:t> </a:t>
            </a:r>
            <a:r>
              <a:rPr sz="900" b="1" spc="-8" dirty="0">
                <a:solidFill>
                  <a:srgbClr val="006837"/>
                </a:solidFill>
                <a:latin typeface="Calibri"/>
                <a:cs typeface="Calibri"/>
              </a:rPr>
              <a:t>Series</a:t>
            </a:r>
            <a:endParaRPr sz="900" dirty="0">
              <a:latin typeface="Calibri"/>
              <a:cs typeface="Calibri"/>
            </a:endParaRPr>
          </a:p>
        </p:txBody>
      </p:sp>
      <p:grpSp>
        <p:nvGrpSpPr>
          <p:cNvPr id="4" name="object 4"/>
          <p:cNvGrpSpPr/>
          <p:nvPr/>
        </p:nvGrpSpPr>
        <p:grpSpPr>
          <a:xfrm>
            <a:off x="3993642" y="1925956"/>
            <a:ext cx="5150358" cy="2328386"/>
            <a:chOff x="5324855" y="1424940"/>
            <a:chExt cx="6804659" cy="3104515"/>
          </a:xfrm>
        </p:grpSpPr>
        <p:pic>
          <p:nvPicPr>
            <p:cNvPr id="5" name="object 5"/>
            <p:cNvPicPr/>
            <p:nvPr/>
          </p:nvPicPr>
          <p:blipFill>
            <a:blip r:embed="rId2" cstate="print"/>
            <a:stretch>
              <a:fillRect/>
            </a:stretch>
          </p:blipFill>
          <p:spPr>
            <a:xfrm>
              <a:off x="5324855" y="1706879"/>
              <a:ext cx="6804659" cy="2822447"/>
            </a:xfrm>
            <a:prstGeom prst="rect">
              <a:avLst/>
            </a:prstGeom>
          </p:spPr>
        </p:pic>
        <p:pic>
          <p:nvPicPr>
            <p:cNvPr id="6" name="object 6"/>
            <p:cNvPicPr/>
            <p:nvPr/>
          </p:nvPicPr>
          <p:blipFill>
            <a:blip r:embed="rId3" cstate="print"/>
            <a:stretch>
              <a:fillRect/>
            </a:stretch>
          </p:blipFill>
          <p:spPr>
            <a:xfrm>
              <a:off x="11242547" y="1424940"/>
              <a:ext cx="513587" cy="513587"/>
            </a:xfrm>
            <a:prstGeom prst="rect">
              <a:avLst/>
            </a:prstGeom>
          </p:spPr>
        </p:pic>
        <p:pic>
          <p:nvPicPr>
            <p:cNvPr id="7" name="object 7"/>
            <p:cNvPicPr/>
            <p:nvPr/>
          </p:nvPicPr>
          <p:blipFill>
            <a:blip r:embed="rId4" cstate="print"/>
            <a:stretch>
              <a:fillRect/>
            </a:stretch>
          </p:blipFill>
          <p:spPr>
            <a:xfrm>
              <a:off x="11245595" y="2005583"/>
              <a:ext cx="513587" cy="513587"/>
            </a:xfrm>
            <a:prstGeom prst="rect">
              <a:avLst/>
            </a:prstGeom>
          </p:spPr>
        </p:pic>
        <p:pic>
          <p:nvPicPr>
            <p:cNvPr id="8" name="object 8"/>
            <p:cNvPicPr/>
            <p:nvPr/>
          </p:nvPicPr>
          <p:blipFill>
            <a:blip r:embed="rId5" cstate="print"/>
            <a:stretch>
              <a:fillRect/>
            </a:stretch>
          </p:blipFill>
          <p:spPr>
            <a:xfrm>
              <a:off x="11247120" y="2586228"/>
              <a:ext cx="512063" cy="510539"/>
            </a:xfrm>
            <a:prstGeom prst="rect">
              <a:avLst/>
            </a:prstGeom>
          </p:spPr>
        </p:pic>
        <p:pic>
          <p:nvPicPr>
            <p:cNvPr id="9" name="object 9"/>
            <p:cNvPicPr/>
            <p:nvPr/>
          </p:nvPicPr>
          <p:blipFill>
            <a:blip r:embed="rId6" cstate="print"/>
            <a:stretch>
              <a:fillRect/>
            </a:stretch>
          </p:blipFill>
          <p:spPr>
            <a:xfrm>
              <a:off x="11215115" y="3163823"/>
              <a:ext cx="568452" cy="568452"/>
            </a:xfrm>
            <a:prstGeom prst="rect">
              <a:avLst/>
            </a:prstGeom>
          </p:spPr>
        </p:pic>
      </p:grpSp>
      <p:sp>
        <p:nvSpPr>
          <p:cNvPr id="10" name="object 10"/>
          <p:cNvSpPr txBox="1"/>
          <p:nvPr/>
        </p:nvSpPr>
        <p:spPr>
          <a:xfrm>
            <a:off x="824668" y="4674010"/>
            <a:ext cx="3290411" cy="425116"/>
          </a:xfrm>
          <a:prstGeom prst="rect">
            <a:avLst/>
          </a:prstGeom>
        </p:spPr>
        <p:txBody>
          <a:bodyPr vert="horz" wrap="square" lIns="0" tIns="9525" rIns="0" bIns="0" rtlCol="0">
            <a:spAutoFit/>
          </a:bodyPr>
          <a:lstStyle/>
          <a:p>
            <a:pPr marL="9525" marR="3810">
              <a:spcBef>
                <a:spcPts val="75"/>
              </a:spcBef>
            </a:pPr>
            <a:r>
              <a:rPr sz="1350" dirty="0">
                <a:latin typeface="Calibri"/>
                <a:cs typeface="Calibri"/>
              </a:rPr>
              <a:t>CharBoss</a:t>
            </a:r>
            <a:r>
              <a:rPr sz="1350" spc="-34" dirty="0">
                <a:latin typeface="Calibri"/>
                <a:cs typeface="Calibri"/>
              </a:rPr>
              <a:t> </a:t>
            </a:r>
            <a:r>
              <a:rPr sz="1350" dirty="0">
                <a:latin typeface="Calibri"/>
                <a:cs typeface="Calibri"/>
              </a:rPr>
              <a:t>by</a:t>
            </a:r>
            <a:r>
              <a:rPr sz="1350" spc="-23" dirty="0">
                <a:latin typeface="Calibri"/>
                <a:cs typeface="Calibri"/>
              </a:rPr>
              <a:t> </a:t>
            </a:r>
            <a:r>
              <a:rPr sz="1350" dirty="0">
                <a:latin typeface="Calibri"/>
                <a:cs typeface="Calibri"/>
              </a:rPr>
              <a:t>Air</a:t>
            </a:r>
            <a:r>
              <a:rPr sz="1350" spc="-23" dirty="0">
                <a:latin typeface="Calibri"/>
                <a:cs typeface="Calibri"/>
              </a:rPr>
              <a:t> </a:t>
            </a:r>
            <a:r>
              <a:rPr sz="1350" dirty="0">
                <a:latin typeface="Calibri"/>
                <a:cs typeface="Calibri"/>
              </a:rPr>
              <a:t>Burners</a:t>
            </a:r>
            <a:r>
              <a:rPr sz="1350" spc="-30" dirty="0">
                <a:latin typeface="Calibri"/>
                <a:cs typeface="Calibri"/>
              </a:rPr>
              <a:t> </a:t>
            </a:r>
            <a:r>
              <a:rPr sz="1350" dirty="0">
                <a:latin typeface="Calibri"/>
                <a:cs typeface="Calibri"/>
              </a:rPr>
              <a:t>Inc.-</a:t>
            </a:r>
            <a:r>
              <a:rPr sz="1350" spc="-23" dirty="0">
                <a:latin typeface="Calibri"/>
                <a:cs typeface="Calibri"/>
              </a:rPr>
              <a:t> </a:t>
            </a:r>
            <a:r>
              <a:rPr sz="1350" dirty="0">
                <a:latin typeface="Calibri"/>
                <a:cs typeface="Calibri"/>
              </a:rPr>
              <a:t>USFS</a:t>
            </a:r>
            <a:r>
              <a:rPr sz="1350" spc="-23" dirty="0">
                <a:latin typeface="Calibri"/>
                <a:cs typeface="Calibri"/>
              </a:rPr>
              <a:t> </a:t>
            </a:r>
            <a:r>
              <a:rPr sz="1350" spc="-8" dirty="0">
                <a:latin typeface="Calibri"/>
                <a:cs typeface="Calibri"/>
              </a:rPr>
              <a:t>Cooperative Research</a:t>
            </a:r>
            <a:r>
              <a:rPr sz="1350" spc="-15" dirty="0">
                <a:latin typeface="Calibri"/>
                <a:cs typeface="Calibri"/>
              </a:rPr>
              <a:t> </a:t>
            </a:r>
            <a:r>
              <a:rPr sz="1350" dirty="0">
                <a:latin typeface="Calibri"/>
                <a:cs typeface="Calibri"/>
              </a:rPr>
              <a:t>and</a:t>
            </a:r>
            <a:r>
              <a:rPr sz="1350" spc="-23" dirty="0">
                <a:latin typeface="Calibri"/>
                <a:cs typeface="Calibri"/>
              </a:rPr>
              <a:t> </a:t>
            </a:r>
            <a:r>
              <a:rPr sz="1350" spc="-8" dirty="0">
                <a:latin typeface="Calibri"/>
                <a:cs typeface="Calibri"/>
              </a:rPr>
              <a:t>Development</a:t>
            </a:r>
            <a:r>
              <a:rPr sz="1350" spc="-19" dirty="0">
                <a:latin typeface="Calibri"/>
                <a:cs typeface="Calibri"/>
              </a:rPr>
              <a:t> </a:t>
            </a:r>
            <a:r>
              <a:rPr sz="1350" spc="-8" dirty="0">
                <a:latin typeface="Calibri"/>
                <a:cs typeface="Calibri"/>
              </a:rPr>
              <a:t>Agreement</a:t>
            </a:r>
            <a:endParaRPr sz="1350">
              <a:latin typeface="Calibri"/>
              <a:cs typeface="Calibri"/>
            </a:endParaRPr>
          </a:p>
        </p:txBody>
      </p:sp>
      <p:sp>
        <p:nvSpPr>
          <p:cNvPr id="11" name="object 11"/>
          <p:cNvSpPr txBox="1"/>
          <p:nvPr/>
        </p:nvSpPr>
        <p:spPr>
          <a:xfrm>
            <a:off x="4290015" y="1864973"/>
            <a:ext cx="2801303" cy="217367"/>
          </a:xfrm>
          <a:prstGeom prst="rect">
            <a:avLst/>
          </a:prstGeom>
        </p:spPr>
        <p:txBody>
          <a:bodyPr vert="horz" wrap="square" lIns="0" tIns="9525" rIns="0" bIns="0" rtlCol="0">
            <a:spAutoFit/>
          </a:bodyPr>
          <a:lstStyle/>
          <a:p>
            <a:pPr marL="9525">
              <a:spcBef>
                <a:spcPts val="75"/>
              </a:spcBef>
            </a:pPr>
            <a:r>
              <a:rPr sz="1350" dirty="0">
                <a:latin typeface="Calibri"/>
                <a:cs typeface="Calibri"/>
              </a:rPr>
              <a:t>Prototype</a:t>
            </a:r>
            <a:r>
              <a:rPr sz="1350" spc="-26" dirty="0">
                <a:latin typeface="Calibri"/>
                <a:cs typeface="Calibri"/>
              </a:rPr>
              <a:t> </a:t>
            </a:r>
            <a:r>
              <a:rPr sz="1350" dirty="0">
                <a:latin typeface="Calibri"/>
                <a:cs typeface="Calibri"/>
              </a:rPr>
              <a:t>–</a:t>
            </a:r>
            <a:r>
              <a:rPr sz="1350" spc="-26" dirty="0">
                <a:latin typeface="Calibri"/>
                <a:cs typeface="Calibri"/>
              </a:rPr>
              <a:t> </a:t>
            </a:r>
            <a:r>
              <a:rPr sz="1350" dirty="0">
                <a:latin typeface="Calibri"/>
                <a:cs typeface="Calibri"/>
              </a:rPr>
              <a:t>1</a:t>
            </a:r>
            <a:r>
              <a:rPr sz="1350" spc="-23" dirty="0">
                <a:latin typeface="Calibri"/>
                <a:cs typeface="Calibri"/>
              </a:rPr>
              <a:t> </a:t>
            </a:r>
            <a:r>
              <a:rPr sz="1350" dirty="0">
                <a:latin typeface="Calibri"/>
                <a:cs typeface="Calibri"/>
              </a:rPr>
              <a:t>ton</a:t>
            </a:r>
            <a:r>
              <a:rPr sz="1350" spc="-30" dirty="0">
                <a:latin typeface="Calibri"/>
                <a:cs typeface="Calibri"/>
              </a:rPr>
              <a:t> </a:t>
            </a:r>
            <a:r>
              <a:rPr sz="1350" spc="-8" dirty="0">
                <a:latin typeface="Calibri"/>
                <a:cs typeface="Calibri"/>
              </a:rPr>
              <a:t>(10-</a:t>
            </a:r>
            <a:r>
              <a:rPr sz="1350" dirty="0">
                <a:latin typeface="Calibri"/>
                <a:cs typeface="Calibri"/>
              </a:rPr>
              <a:t>20CY)</a:t>
            </a:r>
            <a:r>
              <a:rPr sz="1350" spc="-19" dirty="0">
                <a:latin typeface="Calibri"/>
                <a:cs typeface="Calibri"/>
              </a:rPr>
              <a:t> </a:t>
            </a:r>
            <a:r>
              <a:rPr sz="1350" dirty="0">
                <a:latin typeface="Calibri"/>
                <a:cs typeface="Calibri"/>
              </a:rPr>
              <a:t>per</a:t>
            </a:r>
            <a:r>
              <a:rPr sz="1350" spc="-26" dirty="0">
                <a:latin typeface="Calibri"/>
                <a:cs typeface="Calibri"/>
              </a:rPr>
              <a:t> </a:t>
            </a:r>
            <a:r>
              <a:rPr sz="1350" dirty="0">
                <a:latin typeface="Calibri"/>
                <a:cs typeface="Calibri"/>
              </a:rPr>
              <a:t>hour</a:t>
            </a:r>
            <a:r>
              <a:rPr sz="1350" spc="-26" dirty="0">
                <a:latin typeface="Calibri"/>
                <a:cs typeface="Calibri"/>
              </a:rPr>
              <a:t> </a:t>
            </a:r>
            <a:r>
              <a:rPr sz="1350" b="1" spc="-19" dirty="0">
                <a:latin typeface="Calibri"/>
                <a:cs typeface="Calibri"/>
              </a:rPr>
              <a:t>IN</a:t>
            </a:r>
            <a:endParaRPr sz="1350">
              <a:latin typeface="Calibri"/>
              <a:cs typeface="Calibri"/>
            </a:endParaRPr>
          </a:p>
        </p:txBody>
      </p:sp>
      <p:sp>
        <p:nvSpPr>
          <p:cNvPr id="12" name="object 12"/>
          <p:cNvSpPr txBox="1"/>
          <p:nvPr/>
        </p:nvSpPr>
        <p:spPr>
          <a:xfrm>
            <a:off x="7348531" y="4404882"/>
            <a:ext cx="2636996" cy="545662"/>
          </a:xfrm>
          <a:prstGeom prst="rect">
            <a:avLst/>
          </a:prstGeom>
        </p:spPr>
        <p:txBody>
          <a:bodyPr vert="horz" wrap="square" lIns="0" tIns="9525" rIns="0" bIns="0" rtlCol="0">
            <a:spAutoFit/>
          </a:bodyPr>
          <a:lstStyle/>
          <a:p>
            <a:pPr marL="9525">
              <a:spcBef>
                <a:spcPts val="75"/>
              </a:spcBef>
            </a:pPr>
            <a:r>
              <a:rPr sz="1350" dirty="0">
                <a:latin typeface="Calibri"/>
                <a:cs typeface="Calibri"/>
              </a:rPr>
              <a:t>1</a:t>
            </a:r>
            <a:r>
              <a:rPr sz="1350" spc="-26" dirty="0">
                <a:latin typeface="Calibri"/>
                <a:cs typeface="Calibri"/>
              </a:rPr>
              <a:t> </a:t>
            </a:r>
            <a:r>
              <a:rPr sz="1350" dirty="0">
                <a:latin typeface="Calibri"/>
                <a:cs typeface="Calibri"/>
              </a:rPr>
              <a:t>tons</a:t>
            </a:r>
            <a:r>
              <a:rPr sz="1350" spc="-19" dirty="0">
                <a:latin typeface="Calibri"/>
                <a:cs typeface="Calibri"/>
              </a:rPr>
              <a:t> </a:t>
            </a:r>
            <a:r>
              <a:rPr sz="1350" spc="-8" dirty="0">
                <a:latin typeface="Calibri"/>
                <a:cs typeface="Calibri"/>
              </a:rPr>
              <a:t>(8-</a:t>
            </a:r>
            <a:r>
              <a:rPr sz="1350" dirty="0">
                <a:latin typeface="Calibri"/>
                <a:cs typeface="Calibri"/>
              </a:rPr>
              <a:t>10</a:t>
            </a:r>
            <a:r>
              <a:rPr sz="1350" spc="-19" dirty="0">
                <a:latin typeface="Calibri"/>
                <a:cs typeface="Calibri"/>
              </a:rPr>
              <a:t> </a:t>
            </a:r>
            <a:r>
              <a:rPr sz="1350" dirty="0">
                <a:latin typeface="Calibri"/>
                <a:cs typeface="Calibri"/>
              </a:rPr>
              <a:t>CY)/day</a:t>
            </a:r>
            <a:r>
              <a:rPr sz="1350" spc="278" dirty="0">
                <a:latin typeface="Calibri"/>
                <a:cs typeface="Calibri"/>
              </a:rPr>
              <a:t> </a:t>
            </a:r>
            <a:r>
              <a:rPr sz="1350" b="1" spc="-19" dirty="0">
                <a:latin typeface="Calibri"/>
                <a:cs typeface="Calibri"/>
              </a:rPr>
              <a:t>OUT</a:t>
            </a:r>
            <a:endParaRPr sz="1350" dirty="0">
              <a:latin typeface="Calibri"/>
              <a:cs typeface="Calibri"/>
            </a:endParaRPr>
          </a:p>
          <a:p>
            <a:pPr marR="3810" algn="r">
              <a:spcBef>
                <a:spcPts val="1294"/>
              </a:spcBef>
            </a:pPr>
            <a:r>
              <a:rPr sz="1050" b="1" spc="-8" dirty="0">
                <a:latin typeface="Calibri"/>
                <a:cs typeface="Calibri"/>
              </a:rPr>
              <a:t>airburners.com</a:t>
            </a:r>
            <a:endParaRPr sz="1050" dirty="0">
              <a:latin typeface="Calibri"/>
              <a:cs typeface="Calibri"/>
            </a:endParaRPr>
          </a:p>
        </p:txBody>
      </p:sp>
      <p:pic>
        <p:nvPicPr>
          <p:cNvPr id="13" name="object 13"/>
          <p:cNvPicPr/>
          <p:nvPr/>
        </p:nvPicPr>
        <p:blipFill>
          <a:blip r:embed="rId7" cstate="print"/>
          <a:stretch>
            <a:fillRect/>
          </a:stretch>
        </p:blipFill>
        <p:spPr>
          <a:xfrm>
            <a:off x="8522664" y="6476433"/>
            <a:ext cx="498347" cy="216026"/>
          </a:xfrm>
          <a:prstGeom prst="rect">
            <a:avLst/>
          </a:prstGeom>
        </p:spPr>
      </p:pic>
      <p:pic>
        <p:nvPicPr>
          <p:cNvPr id="15" name="object 15"/>
          <p:cNvPicPr/>
          <p:nvPr/>
        </p:nvPicPr>
        <p:blipFill>
          <a:blip r:embed="rId8" cstate="print"/>
          <a:stretch>
            <a:fillRect/>
          </a:stretch>
        </p:blipFill>
        <p:spPr>
          <a:xfrm>
            <a:off x="512063" y="1901953"/>
            <a:ext cx="3651885" cy="2738627"/>
          </a:xfrm>
          <a:prstGeom prst="rect">
            <a:avLst/>
          </a:prstGeom>
        </p:spPr>
      </p:pic>
      <p:sp>
        <p:nvSpPr>
          <p:cNvPr id="16" name="object 16"/>
          <p:cNvSpPr txBox="1"/>
          <p:nvPr/>
        </p:nvSpPr>
        <p:spPr>
          <a:xfrm>
            <a:off x="3164987" y="4406557"/>
            <a:ext cx="861060" cy="171201"/>
          </a:xfrm>
          <a:prstGeom prst="rect">
            <a:avLst/>
          </a:prstGeom>
        </p:spPr>
        <p:txBody>
          <a:bodyPr vert="horz" wrap="square" lIns="0" tIns="9525" rIns="0" bIns="0" rtlCol="0">
            <a:spAutoFit/>
          </a:bodyPr>
          <a:lstStyle/>
          <a:p>
            <a:pPr marL="9525">
              <a:spcBef>
                <a:spcPts val="75"/>
              </a:spcBef>
            </a:pPr>
            <a:r>
              <a:rPr sz="1050" spc="-8" dirty="0">
                <a:solidFill>
                  <a:srgbClr val="FFFFFF"/>
                </a:solidFill>
                <a:latin typeface="Calibri"/>
                <a:cs typeface="Calibri"/>
              </a:rPr>
              <a:t>Airburners.com</a:t>
            </a:r>
            <a:endParaRPr sz="1050">
              <a:latin typeface="Calibri"/>
              <a:cs typeface="Calibri"/>
            </a:endParaRPr>
          </a:p>
        </p:txBody>
      </p:sp>
      <p:pic>
        <p:nvPicPr>
          <p:cNvPr id="17" name="object 17"/>
          <p:cNvPicPr/>
          <p:nvPr/>
        </p:nvPicPr>
        <p:blipFill>
          <a:blip r:embed="rId9" cstate="print"/>
          <a:stretch>
            <a:fillRect/>
          </a:stretch>
        </p:blipFill>
        <p:spPr>
          <a:xfrm>
            <a:off x="4163948" y="4224325"/>
            <a:ext cx="2956917" cy="2054953"/>
          </a:xfrm>
          <a:prstGeom prst="rect">
            <a:avLst/>
          </a:prstGeom>
        </p:spPr>
      </p:pic>
      <p:sp>
        <p:nvSpPr>
          <p:cNvPr id="18" name="object 18"/>
          <p:cNvSpPr txBox="1"/>
          <p:nvPr/>
        </p:nvSpPr>
        <p:spPr>
          <a:xfrm>
            <a:off x="7867132" y="4735539"/>
            <a:ext cx="884873" cy="378469"/>
          </a:xfrm>
          <a:prstGeom prst="rect">
            <a:avLst/>
          </a:prstGeom>
        </p:spPr>
        <p:txBody>
          <a:bodyPr vert="horz" wrap="square" lIns="0" tIns="9049" rIns="0" bIns="0" rtlCol="0">
            <a:spAutoFit/>
          </a:bodyPr>
          <a:lstStyle/>
          <a:p>
            <a:pPr marL="9525">
              <a:spcBef>
                <a:spcPts val="71"/>
              </a:spcBef>
            </a:pPr>
            <a:r>
              <a:rPr sz="1200" dirty="0">
                <a:latin typeface="Calibri"/>
                <a:cs typeface="Calibri"/>
              </a:rPr>
              <a:t>7 CY</a:t>
            </a:r>
            <a:r>
              <a:rPr sz="1200" spc="-4" dirty="0">
                <a:latin typeface="Calibri"/>
                <a:cs typeface="Calibri"/>
              </a:rPr>
              <a:t> </a:t>
            </a:r>
            <a:r>
              <a:rPr sz="1200" spc="-8" dirty="0">
                <a:latin typeface="Calibri"/>
                <a:cs typeface="Calibri"/>
              </a:rPr>
              <a:t>Chamber</a:t>
            </a:r>
            <a:endParaRPr sz="1200" dirty="0">
              <a:latin typeface="Calibri"/>
              <a:cs typeface="Calibri"/>
            </a:endParaRPr>
          </a:p>
          <a:p>
            <a:pPr marL="9525"/>
            <a:r>
              <a:rPr sz="1200" dirty="0">
                <a:latin typeface="Calibri"/>
                <a:cs typeface="Calibri"/>
              </a:rPr>
              <a:t>4’</a:t>
            </a:r>
            <a:r>
              <a:rPr sz="1200" spc="-4" dirty="0">
                <a:latin typeface="Calibri"/>
                <a:cs typeface="Calibri"/>
              </a:rPr>
              <a:t> </a:t>
            </a:r>
            <a:r>
              <a:rPr sz="1200" dirty="0">
                <a:latin typeface="Calibri"/>
                <a:cs typeface="Calibri"/>
              </a:rPr>
              <a:t>x</a:t>
            </a:r>
            <a:r>
              <a:rPr sz="1200" spc="-8" dirty="0">
                <a:latin typeface="Calibri"/>
                <a:cs typeface="Calibri"/>
              </a:rPr>
              <a:t> </a:t>
            </a:r>
            <a:r>
              <a:rPr sz="1200" dirty="0">
                <a:latin typeface="Calibri"/>
                <a:cs typeface="Calibri"/>
              </a:rPr>
              <a:t>4’</a:t>
            </a:r>
            <a:r>
              <a:rPr sz="1200" spc="-4" dirty="0">
                <a:latin typeface="Calibri"/>
                <a:cs typeface="Calibri"/>
              </a:rPr>
              <a:t> </a:t>
            </a:r>
            <a:r>
              <a:rPr sz="1200" dirty="0">
                <a:latin typeface="Calibri"/>
                <a:cs typeface="Calibri"/>
              </a:rPr>
              <a:t>x</a:t>
            </a:r>
            <a:r>
              <a:rPr sz="1200" spc="-11" dirty="0">
                <a:latin typeface="Calibri"/>
                <a:cs typeface="Calibri"/>
              </a:rPr>
              <a:t> </a:t>
            </a:r>
            <a:r>
              <a:rPr sz="1200" spc="-19" dirty="0">
                <a:latin typeface="Calibri"/>
                <a:cs typeface="Calibri"/>
              </a:rPr>
              <a:t>12’</a:t>
            </a:r>
            <a:endParaRPr sz="1200" dirty="0">
              <a:latin typeface="Calibri"/>
              <a:cs typeface="Calibri"/>
            </a:endParaRPr>
          </a:p>
        </p:txBody>
      </p:sp>
      <p:sp>
        <p:nvSpPr>
          <p:cNvPr id="19" name="object 19"/>
          <p:cNvSpPr txBox="1"/>
          <p:nvPr/>
        </p:nvSpPr>
        <p:spPr>
          <a:xfrm>
            <a:off x="8354147" y="5676472"/>
            <a:ext cx="135731" cy="148117"/>
          </a:xfrm>
          <a:prstGeom prst="rect">
            <a:avLst/>
          </a:prstGeom>
        </p:spPr>
        <p:txBody>
          <a:bodyPr vert="horz" wrap="square" lIns="0" tIns="9525" rIns="0" bIns="0" rtlCol="0">
            <a:spAutoFit/>
          </a:bodyPr>
          <a:lstStyle/>
          <a:p>
            <a:pPr marL="9525">
              <a:spcBef>
                <a:spcPts val="75"/>
              </a:spcBef>
            </a:pPr>
            <a:r>
              <a:rPr sz="900" spc="-19" dirty="0">
                <a:solidFill>
                  <a:srgbClr val="878787"/>
                </a:solidFill>
                <a:latin typeface="Calibri"/>
                <a:cs typeface="Calibri"/>
              </a:rPr>
              <a:t>41</a:t>
            </a:r>
            <a:endParaRPr sz="900">
              <a:latin typeface="Calibri"/>
              <a:cs typeface="Calibri"/>
            </a:endParaRPr>
          </a:p>
        </p:txBody>
      </p:sp>
      <p:sp>
        <p:nvSpPr>
          <p:cNvPr id="20" name="TextBox 19">
            <a:extLst>
              <a:ext uri="{FF2B5EF4-FFF2-40B4-BE49-F238E27FC236}">
                <a16:creationId xmlns:a16="http://schemas.microsoft.com/office/drawing/2014/main" id="{CED61E55-30C3-1D23-11A3-D8BE3DB0A488}"/>
              </a:ext>
            </a:extLst>
          </p:cNvPr>
          <p:cNvSpPr txBox="1"/>
          <p:nvPr/>
        </p:nvSpPr>
        <p:spPr>
          <a:xfrm>
            <a:off x="1455665" y="929375"/>
            <a:ext cx="4868935" cy="646331"/>
          </a:xfrm>
          <a:prstGeom prst="rect">
            <a:avLst/>
          </a:prstGeom>
          <a:noFill/>
        </p:spPr>
        <p:txBody>
          <a:bodyPr wrap="square" rtlCol="0">
            <a:spAutoFit/>
          </a:bodyPr>
          <a:lstStyle/>
          <a:p>
            <a:r>
              <a:rPr lang="en-US" dirty="0">
                <a:latin typeface="Century Gothic" panose="020B0502020202020204" pitchFamily="34" charset="0"/>
              </a:rPr>
              <a:t>Curtain</a:t>
            </a:r>
            <a:r>
              <a:rPr lang="en-US" spc="-79" dirty="0">
                <a:latin typeface="Century Gothic" panose="020B0502020202020204" pitchFamily="34" charset="0"/>
              </a:rPr>
              <a:t> </a:t>
            </a:r>
            <a:r>
              <a:rPr lang="en-US" dirty="0">
                <a:latin typeface="Century Gothic" panose="020B0502020202020204" pitchFamily="34" charset="0"/>
              </a:rPr>
              <a:t>of</a:t>
            </a:r>
            <a:r>
              <a:rPr lang="en-US" spc="-60" dirty="0">
                <a:latin typeface="Century Gothic" panose="020B0502020202020204" pitchFamily="34" charset="0"/>
              </a:rPr>
              <a:t> a</a:t>
            </a:r>
            <a:r>
              <a:rPr lang="en-US" dirty="0">
                <a:latin typeface="Century Gothic" panose="020B0502020202020204" pitchFamily="34" charset="0"/>
              </a:rPr>
              <a:t>ir</a:t>
            </a:r>
            <a:r>
              <a:rPr lang="en-US" spc="-68" dirty="0">
                <a:latin typeface="Century Gothic" panose="020B0502020202020204" pitchFamily="34" charset="0"/>
              </a:rPr>
              <a:t> b</a:t>
            </a:r>
            <a:r>
              <a:rPr lang="en-US" dirty="0">
                <a:latin typeface="Century Gothic" panose="020B0502020202020204" pitchFamily="34" charset="0"/>
              </a:rPr>
              <a:t>urns</a:t>
            </a:r>
            <a:r>
              <a:rPr lang="en-US" spc="-71" dirty="0">
                <a:latin typeface="Century Gothic" panose="020B0502020202020204" pitchFamily="34" charset="0"/>
              </a:rPr>
              <a:t> </a:t>
            </a:r>
            <a:r>
              <a:rPr lang="en-US" spc="-8" dirty="0">
                <a:latin typeface="Century Gothic" panose="020B0502020202020204" pitchFamily="34" charset="0"/>
              </a:rPr>
              <a:t>gases. </a:t>
            </a:r>
            <a:r>
              <a:rPr lang="en-US" dirty="0">
                <a:latin typeface="Century Gothic" panose="020B0502020202020204" pitchFamily="34" charset="0"/>
              </a:rPr>
              <a:t>Biochar is</a:t>
            </a:r>
            <a:r>
              <a:rPr lang="en-US" spc="-64" dirty="0">
                <a:latin typeface="Century Gothic" panose="020B0502020202020204" pitchFamily="34" charset="0"/>
              </a:rPr>
              <a:t> </a:t>
            </a:r>
            <a:r>
              <a:rPr lang="en-US" dirty="0">
                <a:latin typeface="Century Gothic" panose="020B0502020202020204" pitchFamily="34" charset="0"/>
              </a:rPr>
              <a:t>withdrawn</a:t>
            </a:r>
            <a:r>
              <a:rPr lang="en-US" spc="-75" dirty="0">
                <a:latin typeface="Century Gothic" panose="020B0502020202020204" pitchFamily="34" charset="0"/>
              </a:rPr>
              <a:t> </a:t>
            </a:r>
            <a:r>
              <a:rPr lang="en-US" spc="-8" dirty="0">
                <a:latin typeface="Century Gothic" panose="020B0502020202020204" pitchFamily="34" charset="0"/>
              </a:rPr>
              <a:t>continuously</a:t>
            </a:r>
            <a:r>
              <a:rPr lang="en-US" spc="-56" dirty="0">
                <a:latin typeface="Century Gothic" panose="020B0502020202020204" pitchFamily="34" charset="0"/>
              </a:rPr>
              <a:t> </a:t>
            </a:r>
            <a:r>
              <a:rPr lang="en-US" dirty="0">
                <a:latin typeface="Century Gothic" panose="020B0502020202020204" pitchFamily="34" charset="0"/>
              </a:rPr>
              <a:t>through</a:t>
            </a:r>
            <a:r>
              <a:rPr lang="en-US" spc="-68" dirty="0">
                <a:latin typeface="Century Gothic" panose="020B0502020202020204" pitchFamily="34" charset="0"/>
              </a:rPr>
              <a:t> </a:t>
            </a:r>
            <a:r>
              <a:rPr lang="en-US" dirty="0">
                <a:latin typeface="Century Gothic" panose="020B0502020202020204" pitchFamily="34" charset="0"/>
              </a:rPr>
              <a:t>a</a:t>
            </a:r>
            <a:r>
              <a:rPr lang="en-US" spc="-71" dirty="0">
                <a:latin typeface="Century Gothic" panose="020B0502020202020204" pitchFamily="34" charset="0"/>
              </a:rPr>
              <a:t> </a:t>
            </a:r>
            <a:r>
              <a:rPr lang="en-US" spc="-8" dirty="0">
                <a:latin typeface="Century Gothic" panose="020B0502020202020204" pitchFamily="34" charset="0"/>
              </a:rPr>
              <a:t>grate.</a:t>
            </a:r>
            <a:endParaRPr lang="en-US" dirty="0">
              <a:latin typeface="Century Gothic" panose="020B0502020202020204" pitchFamily="34" charset="0"/>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8189" y="1341310"/>
            <a:ext cx="4657725" cy="1764446"/>
          </a:xfrm>
          <a:prstGeom prst="rect">
            <a:avLst/>
          </a:prstGeom>
        </p:spPr>
        <p:txBody>
          <a:bodyPr vert="horz" wrap="square" lIns="0" tIns="101462" rIns="0" bIns="0" rtlCol="0">
            <a:spAutoFit/>
          </a:bodyPr>
          <a:lstStyle/>
          <a:p>
            <a:pPr marL="857250">
              <a:spcBef>
                <a:spcPts val="75"/>
              </a:spcBef>
            </a:pPr>
            <a:r>
              <a:rPr dirty="0"/>
              <a:t>Onsite/Offsite:</a:t>
            </a:r>
            <a:r>
              <a:rPr spc="-101" dirty="0"/>
              <a:t> </a:t>
            </a:r>
            <a:r>
              <a:rPr dirty="0"/>
              <a:t>Mobile</a:t>
            </a:r>
            <a:r>
              <a:rPr spc="-98" dirty="0"/>
              <a:t> </a:t>
            </a:r>
            <a:r>
              <a:rPr spc="-8" dirty="0"/>
              <a:t>Carbonizers</a:t>
            </a:r>
          </a:p>
        </p:txBody>
      </p:sp>
      <p:sp>
        <p:nvSpPr>
          <p:cNvPr id="3" name="object 3"/>
          <p:cNvSpPr txBox="1"/>
          <p:nvPr/>
        </p:nvSpPr>
        <p:spPr>
          <a:xfrm>
            <a:off x="3358722" y="5508115"/>
            <a:ext cx="2292668" cy="286617"/>
          </a:xfrm>
          <a:prstGeom prst="rect">
            <a:avLst/>
          </a:prstGeom>
        </p:spPr>
        <p:txBody>
          <a:bodyPr vert="horz" wrap="square" lIns="0" tIns="9525" rIns="0" bIns="0" rtlCol="0">
            <a:spAutoFit/>
          </a:bodyPr>
          <a:lstStyle/>
          <a:p>
            <a:pPr marL="594360" marR="3810" indent="-585311">
              <a:spcBef>
                <a:spcPts val="75"/>
              </a:spcBef>
            </a:pPr>
            <a:r>
              <a:rPr sz="900" b="1" dirty="0">
                <a:solidFill>
                  <a:srgbClr val="006837"/>
                </a:solidFill>
                <a:latin typeface="Calibri"/>
                <a:cs typeface="Calibri"/>
              </a:rPr>
              <a:t>Cornell</a:t>
            </a:r>
            <a:r>
              <a:rPr sz="900" b="1" spc="-11" dirty="0">
                <a:solidFill>
                  <a:srgbClr val="006837"/>
                </a:solidFill>
                <a:latin typeface="Calibri"/>
                <a:cs typeface="Calibri"/>
              </a:rPr>
              <a:t> </a:t>
            </a:r>
            <a:r>
              <a:rPr sz="900" b="1" spc="-8" dirty="0">
                <a:solidFill>
                  <a:srgbClr val="006837"/>
                </a:solidFill>
                <a:latin typeface="Calibri"/>
                <a:cs typeface="Calibri"/>
              </a:rPr>
              <a:t>Cooperative</a:t>
            </a:r>
            <a:r>
              <a:rPr sz="900" b="1" spc="-23" dirty="0">
                <a:solidFill>
                  <a:srgbClr val="006837"/>
                </a:solidFill>
                <a:latin typeface="Calibri"/>
                <a:cs typeface="Calibri"/>
              </a:rPr>
              <a:t> </a:t>
            </a:r>
            <a:r>
              <a:rPr sz="900" b="1" dirty="0">
                <a:solidFill>
                  <a:srgbClr val="006837"/>
                </a:solidFill>
                <a:latin typeface="Calibri"/>
                <a:cs typeface="Calibri"/>
              </a:rPr>
              <a:t>Extension</a:t>
            </a:r>
            <a:r>
              <a:rPr sz="900" b="1" spc="-19" dirty="0">
                <a:solidFill>
                  <a:srgbClr val="006837"/>
                </a:solidFill>
                <a:latin typeface="Calibri"/>
                <a:cs typeface="Calibri"/>
              </a:rPr>
              <a:t> </a:t>
            </a:r>
            <a:r>
              <a:rPr sz="900" b="1" dirty="0">
                <a:solidFill>
                  <a:srgbClr val="006837"/>
                </a:solidFill>
                <a:latin typeface="Calibri"/>
                <a:cs typeface="Calibri"/>
              </a:rPr>
              <a:t>of</a:t>
            </a:r>
            <a:r>
              <a:rPr sz="900" b="1" spc="-19" dirty="0">
                <a:solidFill>
                  <a:srgbClr val="006837"/>
                </a:solidFill>
                <a:latin typeface="Calibri"/>
                <a:cs typeface="Calibri"/>
              </a:rPr>
              <a:t> </a:t>
            </a:r>
            <a:r>
              <a:rPr sz="900" b="1" dirty="0">
                <a:solidFill>
                  <a:srgbClr val="006837"/>
                </a:solidFill>
                <a:latin typeface="Calibri"/>
                <a:cs typeface="Calibri"/>
              </a:rPr>
              <a:t>Suffolk</a:t>
            </a:r>
            <a:r>
              <a:rPr sz="900" b="1" spc="-30" dirty="0">
                <a:solidFill>
                  <a:srgbClr val="006837"/>
                </a:solidFill>
                <a:latin typeface="Calibri"/>
                <a:cs typeface="Calibri"/>
              </a:rPr>
              <a:t> </a:t>
            </a:r>
            <a:r>
              <a:rPr sz="900" b="1" spc="-8" dirty="0">
                <a:solidFill>
                  <a:srgbClr val="006837"/>
                </a:solidFill>
                <a:latin typeface="Calibri"/>
                <a:cs typeface="Calibri"/>
              </a:rPr>
              <a:t>County </a:t>
            </a:r>
            <a:r>
              <a:rPr sz="900" b="1" dirty="0">
                <a:solidFill>
                  <a:srgbClr val="006837"/>
                </a:solidFill>
                <a:latin typeface="Calibri"/>
                <a:cs typeface="Calibri"/>
              </a:rPr>
              <a:t>Biochar</a:t>
            </a:r>
            <a:r>
              <a:rPr sz="900" b="1" spc="-8" dirty="0">
                <a:solidFill>
                  <a:srgbClr val="006837"/>
                </a:solidFill>
                <a:latin typeface="Calibri"/>
                <a:cs typeface="Calibri"/>
              </a:rPr>
              <a:t> Webinar</a:t>
            </a:r>
            <a:r>
              <a:rPr sz="900" b="1" spc="-19" dirty="0">
                <a:solidFill>
                  <a:srgbClr val="006837"/>
                </a:solidFill>
                <a:latin typeface="Calibri"/>
                <a:cs typeface="Calibri"/>
              </a:rPr>
              <a:t> </a:t>
            </a:r>
            <a:r>
              <a:rPr sz="900" b="1" spc="-8" dirty="0">
                <a:solidFill>
                  <a:srgbClr val="006837"/>
                </a:solidFill>
                <a:latin typeface="Calibri"/>
                <a:cs typeface="Calibri"/>
              </a:rPr>
              <a:t>Series</a:t>
            </a:r>
            <a:endParaRPr sz="900">
              <a:latin typeface="Calibri"/>
              <a:cs typeface="Calibri"/>
            </a:endParaRPr>
          </a:p>
        </p:txBody>
      </p:sp>
      <p:pic>
        <p:nvPicPr>
          <p:cNvPr id="4" name="object 4"/>
          <p:cNvPicPr/>
          <p:nvPr/>
        </p:nvPicPr>
        <p:blipFill>
          <a:blip r:embed="rId2" cstate="print"/>
          <a:stretch>
            <a:fillRect/>
          </a:stretch>
        </p:blipFill>
        <p:spPr>
          <a:xfrm>
            <a:off x="613192" y="1381888"/>
            <a:ext cx="4910640" cy="1656206"/>
          </a:xfrm>
          <a:prstGeom prst="rect">
            <a:avLst/>
          </a:prstGeom>
        </p:spPr>
      </p:pic>
      <p:sp>
        <p:nvSpPr>
          <p:cNvPr id="5" name="object 5"/>
          <p:cNvSpPr txBox="1"/>
          <p:nvPr/>
        </p:nvSpPr>
        <p:spPr>
          <a:xfrm>
            <a:off x="6751739" y="5590871"/>
            <a:ext cx="1036796" cy="171201"/>
          </a:xfrm>
          <a:prstGeom prst="rect">
            <a:avLst/>
          </a:prstGeom>
        </p:spPr>
        <p:txBody>
          <a:bodyPr vert="horz" wrap="square" lIns="0" tIns="9525" rIns="0" bIns="0" rtlCol="0">
            <a:spAutoFit/>
          </a:bodyPr>
          <a:lstStyle/>
          <a:p>
            <a:pPr marL="9525">
              <a:spcBef>
                <a:spcPts val="75"/>
              </a:spcBef>
            </a:pPr>
            <a:r>
              <a:rPr sz="1050" b="1" spc="-8" dirty="0">
                <a:latin typeface="Calibri"/>
                <a:cs typeface="Calibri"/>
                <a:hlinkClick r:id="rId3"/>
              </a:rPr>
              <a:t>www.tigercat.com</a:t>
            </a:r>
            <a:endParaRPr sz="1050" dirty="0">
              <a:latin typeface="Calibri"/>
              <a:cs typeface="Calibri"/>
            </a:endParaRPr>
          </a:p>
        </p:txBody>
      </p:sp>
      <p:pic>
        <p:nvPicPr>
          <p:cNvPr id="6" name="object 6"/>
          <p:cNvPicPr/>
          <p:nvPr/>
        </p:nvPicPr>
        <p:blipFill>
          <a:blip r:embed="rId4" cstate="print"/>
          <a:stretch>
            <a:fillRect/>
          </a:stretch>
        </p:blipFill>
        <p:spPr>
          <a:xfrm>
            <a:off x="4322826" y="5901547"/>
            <a:ext cx="498347" cy="216026"/>
          </a:xfrm>
          <a:prstGeom prst="rect">
            <a:avLst/>
          </a:prstGeom>
        </p:spPr>
      </p:pic>
      <p:pic>
        <p:nvPicPr>
          <p:cNvPr id="7" name="object 7"/>
          <p:cNvPicPr/>
          <p:nvPr/>
        </p:nvPicPr>
        <p:blipFill>
          <a:blip r:embed="rId5" cstate="print"/>
          <a:stretch>
            <a:fillRect/>
          </a:stretch>
        </p:blipFill>
        <p:spPr>
          <a:xfrm>
            <a:off x="5849873" y="3088403"/>
            <a:ext cx="1977138" cy="2312895"/>
          </a:xfrm>
          <a:prstGeom prst="rect">
            <a:avLst/>
          </a:prstGeom>
        </p:spPr>
      </p:pic>
      <p:pic>
        <p:nvPicPr>
          <p:cNvPr id="8" name="object 8"/>
          <p:cNvPicPr/>
          <p:nvPr/>
        </p:nvPicPr>
        <p:blipFill>
          <a:blip r:embed="rId6" cstate="print"/>
          <a:stretch>
            <a:fillRect/>
          </a:stretch>
        </p:blipFill>
        <p:spPr>
          <a:xfrm>
            <a:off x="5473141" y="1336367"/>
            <a:ext cx="2359151" cy="1764445"/>
          </a:xfrm>
          <a:prstGeom prst="rect">
            <a:avLst/>
          </a:prstGeom>
        </p:spPr>
      </p:pic>
      <p:pic>
        <p:nvPicPr>
          <p:cNvPr id="9" name="object 9"/>
          <p:cNvPicPr/>
          <p:nvPr/>
        </p:nvPicPr>
        <p:blipFill>
          <a:blip r:embed="rId7" cstate="print"/>
          <a:stretch>
            <a:fillRect/>
          </a:stretch>
        </p:blipFill>
        <p:spPr>
          <a:xfrm>
            <a:off x="3211230" y="3038094"/>
            <a:ext cx="2638643" cy="2363206"/>
          </a:xfrm>
          <a:prstGeom prst="rect">
            <a:avLst/>
          </a:prstGeom>
        </p:spPr>
      </p:pic>
      <p:pic>
        <p:nvPicPr>
          <p:cNvPr id="10" name="object 10"/>
          <p:cNvPicPr/>
          <p:nvPr/>
        </p:nvPicPr>
        <p:blipFill>
          <a:blip r:embed="rId8" cstate="print"/>
          <a:stretch>
            <a:fillRect/>
          </a:stretch>
        </p:blipFill>
        <p:spPr>
          <a:xfrm>
            <a:off x="613192" y="3038094"/>
            <a:ext cx="2598038" cy="2363206"/>
          </a:xfrm>
          <a:prstGeom prst="rect">
            <a:avLst/>
          </a:prstGeom>
        </p:spPr>
      </p:pic>
      <p:sp>
        <p:nvSpPr>
          <p:cNvPr id="16" name="object 16"/>
          <p:cNvSpPr txBox="1"/>
          <p:nvPr/>
        </p:nvSpPr>
        <p:spPr>
          <a:xfrm>
            <a:off x="8354147" y="5676472"/>
            <a:ext cx="135731" cy="148117"/>
          </a:xfrm>
          <a:prstGeom prst="rect">
            <a:avLst/>
          </a:prstGeom>
        </p:spPr>
        <p:txBody>
          <a:bodyPr vert="horz" wrap="square" lIns="0" tIns="9525" rIns="0" bIns="0" rtlCol="0">
            <a:spAutoFit/>
          </a:bodyPr>
          <a:lstStyle/>
          <a:p>
            <a:pPr marL="9525">
              <a:spcBef>
                <a:spcPts val="75"/>
              </a:spcBef>
            </a:pPr>
            <a:r>
              <a:rPr sz="900" spc="-19" dirty="0">
                <a:solidFill>
                  <a:srgbClr val="878787"/>
                </a:solidFill>
                <a:latin typeface="Calibri"/>
                <a:cs typeface="Calibri"/>
              </a:rPr>
              <a:t>42</a:t>
            </a:r>
            <a:endParaRPr sz="900">
              <a:latin typeface="Calibri"/>
              <a:cs typeface="Calibri"/>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5EF54-90BA-C061-8834-F5CD0E3908E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92426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EA3A0-0C74-20DD-DD48-061CBF08A2C1}"/>
              </a:ext>
            </a:extLst>
          </p:cNvPr>
          <p:cNvSpPr>
            <a:spLocks noGrp="1"/>
          </p:cNvSpPr>
          <p:nvPr>
            <p:ph type="title"/>
          </p:nvPr>
        </p:nvSpPr>
        <p:spPr>
          <a:xfrm>
            <a:off x="1371600" y="457200"/>
            <a:ext cx="6210300" cy="553998"/>
          </a:xfrm>
        </p:spPr>
        <p:txBody>
          <a:bodyPr>
            <a:normAutofit fontScale="90000"/>
          </a:bodyPr>
          <a:lstStyle/>
          <a:p>
            <a:r>
              <a:rPr lang="en-US" dirty="0"/>
              <a:t>ACIs and Biochar </a:t>
            </a:r>
          </a:p>
        </p:txBody>
      </p:sp>
      <p:sp>
        <p:nvSpPr>
          <p:cNvPr id="3" name="Text Placeholder 2">
            <a:extLst>
              <a:ext uri="{FF2B5EF4-FFF2-40B4-BE49-F238E27FC236}">
                <a16:creationId xmlns:a16="http://schemas.microsoft.com/office/drawing/2014/main" id="{1325742E-85A8-C59B-5935-6040C1B1CE6C}"/>
              </a:ext>
            </a:extLst>
          </p:cNvPr>
          <p:cNvSpPr>
            <a:spLocks noGrp="1"/>
          </p:cNvSpPr>
          <p:nvPr>
            <p:ph idx="1"/>
          </p:nvPr>
        </p:nvSpPr>
        <p:spPr>
          <a:xfrm>
            <a:off x="990600" y="1143000"/>
            <a:ext cx="6705600" cy="4985980"/>
          </a:xfrm>
        </p:spPr>
        <p:txBody>
          <a:bodyPr>
            <a:noAutofit/>
          </a:bodyPr>
          <a:lstStyle/>
          <a:p>
            <a:pPr marL="0" indent="0">
              <a:buNone/>
            </a:pPr>
            <a:r>
              <a:rPr lang="en-US" dirty="0"/>
              <a:t>Burning in ACIs with or without biochar production will never be a large part of how we get to healthy, resilient forests because:</a:t>
            </a:r>
          </a:p>
          <a:p>
            <a:r>
              <a:rPr lang="en-US" dirty="0"/>
              <a:t>Fire dependent ecosystems must burn </a:t>
            </a:r>
          </a:p>
          <a:p>
            <a:r>
              <a:rPr lang="en-US" dirty="0"/>
              <a:t>Fire adapted ecosystems need fire for optimum health</a:t>
            </a:r>
          </a:p>
          <a:p>
            <a:r>
              <a:rPr lang="en-US" dirty="0"/>
              <a:t>We know that thinning alone does not restore forests or change fire risk much, it is thinning followed by Rx fire that makes a difference.</a:t>
            </a:r>
          </a:p>
          <a:p>
            <a:r>
              <a:rPr lang="en-US" dirty="0"/>
              <a:t>There is too much material and most of it is hard to get to or far from roads.</a:t>
            </a:r>
          </a:p>
          <a:p>
            <a:r>
              <a:rPr lang="en-US" dirty="0"/>
              <a:t>Throughput on the machines is relatively low</a:t>
            </a:r>
          </a:p>
          <a:p>
            <a:r>
              <a:rPr lang="en-US" dirty="0"/>
              <a:t>… and of course, $</a:t>
            </a:r>
          </a:p>
          <a:p>
            <a:pPr marL="0" indent="0">
              <a:buNone/>
            </a:pPr>
            <a:r>
              <a:rPr lang="en-US" dirty="0"/>
              <a:t>Therefore, it is a tool FS will use in areas where it is practical and ecologically beneficial, and where open burning is otherwise problematic (air quality, adjacency).</a:t>
            </a:r>
          </a:p>
        </p:txBody>
      </p:sp>
    </p:spTree>
    <p:extLst>
      <p:ext uri="{BB962C8B-B14F-4D97-AF65-F5344CB8AC3E}">
        <p14:creationId xmlns:p14="http://schemas.microsoft.com/office/powerpoint/2010/main" val="3933374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0" y="609600"/>
            <a:ext cx="4492625" cy="696595"/>
          </a:xfrm>
          <a:prstGeom prst="rect">
            <a:avLst/>
          </a:prstGeom>
        </p:spPr>
        <p:txBody>
          <a:bodyPr vert="horz" wrap="square" lIns="0" tIns="13335" rIns="0" bIns="0" rtlCol="0">
            <a:spAutoFit/>
          </a:bodyPr>
          <a:lstStyle/>
          <a:p>
            <a:pPr marL="12700">
              <a:lnSpc>
                <a:spcPct val="100000"/>
              </a:lnSpc>
              <a:spcBef>
                <a:spcPts val="105"/>
              </a:spcBef>
            </a:pPr>
            <a:r>
              <a:rPr sz="4400" dirty="0"/>
              <a:t>What</a:t>
            </a:r>
            <a:r>
              <a:rPr sz="4400" spc="-25" dirty="0"/>
              <a:t> </a:t>
            </a:r>
            <a:r>
              <a:rPr sz="4400" dirty="0"/>
              <a:t>is </a:t>
            </a:r>
            <a:r>
              <a:rPr sz="4400" spc="-10" dirty="0"/>
              <a:t>Biochar?</a:t>
            </a:r>
            <a:endParaRPr sz="4400" dirty="0"/>
          </a:p>
        </p:txBody>
      </p:sp>
      <p:sp>
        <p:nvSpPr>
          <p:cNvPr id="3" name="object 3"/>
          <p:cNvSpPr txBox="1"/>
          <p:nvPr/>
        </p:nvSpPr>
        <p:spPr>
          <a:xfrm>
            <a:off x="1621992" y="1676400"/>
            <a:ext cx="6182995" cy="2382704"/>
          </a:xfrm>
          <a:prstGeom prst="rect">
            <a:avLst/>
          </a:prstGeom>
          <a:solidFill>
            <a:schemeClr val="bg2"/>
          </a:solidFill>
        </p:spPr>
        <p:txBody>
          <a:bodyPr vert="horz" wrap="square" lIns="0" tIns="12700" rIns="0" bIns="0" rtlCol="0">
            <a:spAutoFit/>
          </a:bodyPr>
          <a:lstStyle/>
          <a:p>
            <a:pPr marL="12065" marR="5080" indent="3175" algn="l">
              <a:lnSpc>
                <a:spcPct val="100000"/>
              </a:lnSpc>
              <a:spcBef>
                <a:spcPts val="100"/>
              </a:spcBef>
            </a:pPr>
            <a:r>
              <a:rPr sz="2200" dirty="0">
                <a:solidFill>
                  <a:schemeClr val="tx1">
                    <a:lumMod val="65000"/>
                    <a:lumOff val="35000"/>
                  </a:schemeClr>
                </a:solidFill>
                <a:latin typeface="Century Gothic"/>
                <a:cs typeface="Century Gothic"/>
              </a:rPr>
              <a:t>Biochar</a:t>
            </a:r>
            <a:r>
              <a:rPr sz="2200" spc="-4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is</a:t>
            </a:r>
            <a:r>
              <a:rPr sz="2200" spc="-4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a</a:t>
            </a:r>
            <a:r>
              <a:rPr sz="2200" spc="-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solid,</a:t>
            </a:r>
            <a:r>
              <a:rPr sz="2200" spc="-35" dirty="0">
                <a:solidFill>
                  <a:schemeClr val="tx1">
                    <a:lumMod val="65000"/>
                    <a:lumOff val="35000"/>
                  </a:schemeClr>
                </a:solidFill>
                <a:latin typeface="Century Gothic"/>
                <a:cs typeface="Century Gothic"/>
              </a:rPr>
              <a:t> </a:t>
            </a:r>
            <a:r>
              <a:rPr sz="2200" spc="-10" dirty="0">
                <a:solidFill>
                  <a:schemeClr val="tx1">
                    <a:lumMod val="65000"/>
                    <a:lumOff val="35000"/>
                  </a:schemeClr>
                </a:solidFill>
                <a:latin typeface="Century Gothic"/>
                <a:cs typeface="Century Gothic"/>
              </a:rPr>
              <a:t>carbon-</a:t>
            </a:r>
            <a:r>
              <a:rPr sz="2200" dirty="0">
                <a:solidFill>
                  <a:schemeClr val="tx1">
                    <a:lumMod val="65000"/>
                    <a:lumOff val="35000"/>
                  </a:schemeClr>
                </a:solidFill>
                <a:latin typeface="Century Gothic"/>
                <a:cs typeface="Century Gothic"/>
              </a:rPr>
              <a:t>rich</a:t>
            </a:r>
            <a:r>
              <a:rPr sz="2200" spc="-30" dirty="0">
                <a:solidFill>
                  <a:schemeClr val="tx1">
                    <a:lumMod val="65000"/>
                    <a:lumOff val="35000"/>
                  </a:schemeClr>
                </a:solidFill>
                <a:latin typeface="Century Gothic"/>
                <a:cs typeface="Century Gothic"/>
              </a:rPr>
              <a:t> </a:t>
            </a:r>
            <a:r>
              <a:rPr sz="2200" spc="-10" dirty="0">
                <a:solidFill>
                  <a:schemeClr val="tx1">
                    <a:lumMod val="65000"/>
                    <a:lumOff val="35000"/>
                  </a:schemeClr>
                </a:solidFill>
                <a:latin typeface="Century Gothic"/>
                <a:cs typeface="Century Gothic"/>
              </a:rPr>
              <a:t>material </a:t>
            </a:r>
            <a:r>
              <a:rPr sz="2200" dirty="0">
                <a:solidFill>
                  <a:schemeClr val="tx1">
                    <a:lumMod val="65000"/>
                    <a:lumOff val="35000"/>
                  </a:schemeClr>
                </a:solidFill>
                <a:latin typeface="Century Gothic"/>
                <a:cs typeface="Century Gothic"/>
              </a:rPr>
              <a:t>obtained</a:t>
            </a:r>
            <a:r>
              <a:rPr sz="2200" spc="-8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from</a:t>
            </a:r>
            <a:r>
              <a:rPr sz="2200" spc="-5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the</a:t>
            </a:r>
            <a:r>
              <a:rPr sz="2200" spc="-5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carbonization</a:t>
            </a:r>
            <a:r>
              <a:rPr sz="2200" spc="-95" dirty="0">
                <a:solidFill>
                  <a:schemeClr val="tx1">
                    <a:lumMod val="65000"/>
                    <a:lumOff val="35000"/>
                  </a:schemeClr>
                </a:solidFill>
                <a:latin typeface="Century Gothic"/>
                <a:cs typeface="Century Gothic"/>
              </a:rPr>
              <a:t> </a:t>
            </a:r>
            <a:r>
              <a:rPr sz="2200" spc="-25" dirty="0">
                <a:solidFill>
                  <a:schemeClr val="tx1">
                    <a:lumMod val="65000"/>
                    <a:lumOff val="35000"/>
                  </a:schemeClr>
                </a:solidFill>
                <a:latin typeface="Century Gothic"/>
                <a:cs typeface="Century Gothic"/>
              </a:rPr>
              <a:t>of </a:t>
            </a:r>
            <a:r>
              <a:rPr sz="2200" dirty="0">
                <a:solidFill>
                  <a:schemeClr val="tx1">
                    <a:lumMod val="65000"/>
                    <a:lumOff val="35000"/>
                  </a:schemeClr>
                </a:solidFill>
                <a:latin typeface="Century Gothic"/>
                <a:cs typeface="Century Gothic"/>
              </a:rPr>
              <a:t>biomass.</a:t>
            </a:r>
            <a:r>
              <a:rPr sz="2200" spc="-6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It</a:t>
            </a:r>
            <a:r>
              <a:rPr sz="2200" spc="-20"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is</a:t>
            </a:r>
            <a:r>
              <a:rPr sz="2200" spc="-5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similar</a:t>
            </a:r>
            <a:r>
              <a:rPr sz="2200" spc="-60"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to</a:t>
            </a:r>
            <a:r>
              <a:rPr sz="2200" spc="-30"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charcoal</a:t>
            </a:r>
            <a:r>
              <a:rPr sz="2200" spc="-30" dirty="0">
                <a:solidFill>
                  <a:schemeClr val="tx1">
                    <a:lumMod val="65000"/>
                    <a:lumOff val="35000"/>
                  </a:schemeClr>
                </a:solidFill>
                <a:latin typeface="Century Gothic"/>
                <a:cs typeface="Century Gothic"/>
              </a:rPr>
              <a:t> </a:t>
            </a:r>
            <a:r>
              <a:rPr sz="2200" spc="-25" dirty="0">
                <a:solidFill>
                  <a:schemeClr val="tx1">
                    <a:lumMod val="65000"/>
                    <a:lumOff val="35000"/>
                  </a:schemeClr>
                </a:solidFill>
                <a:latin typeface="Century Gothic"/>
                <a:cs typeface="Century Gothic"/>
              </a:rPr>
              <a:t>in </a:t>
            </a:r>
            <a:r>
              <a:rPr sz="2200" dirty="0">
                <a:solidFill>
                  <a:schemeClr val="tx1">
                    <a:lumMod val="65000"/>
                    <a:lumOff val="35000"/>
                  </a:schemeClr>
                </a:solidFill>
                <a:latin typeface="Century Gothic"/>
                <a:cs typeface="Century Gothic"/>
              </a:rPr>
              <a:t>production</a:t>
            </a:r>
            <a:r>
              <a:rPr sz="2200" spc="-50"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and</a:t>
            </a:r>
            <a:r>
              <a:rPr sz="2200" spc="-20"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composition;</a:t>
            </a:r>
            <a:r>
              <a:rPr sz="2200" spc="-5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its</a:t>
            </a:r>
            <a:r>
              <a:rPr sz="2200" spc="-60" dirty="0">
                <a:solidFill>
                  <a:schemeClr val="tx1">
                    <a:lumMod val="65000"/>
                    <a:lumOff val="35000"/>
                  </a:schemeClr>
                </a:solidFill>
                <a:latin typeface="Century Gothic"/>
                <a:cs typeface="Century Gothic"/>
              </a:rPr>
              <a:t> </a:t>
            </a:r>
            <a:r>
              <a:rPr sz="2200" spc="-20" dirty="0">
                <a:solidFill>
                  <a:schemeClr val="tx1">
                    <a:lumMod val="65000"/>
                    <a:lumOff val="35000"/>
                  </a:schemeClr>
                </a:solidFill>
                <a:latin typeface="Century Gothic"/>
                <a:cs typeface="Century Gothic"/>
              </a:rPr>
              <a:t>main </a:t>
            </a:r>
            <a:r>
              <a:rPr sz="2200" dirty="0">
                <a:solidFill>
                  <a:schemeClr val="tx1">
                    <a:lumMod val="65000"/>
                    <a:lumOff val="35000"/>
                  </a:schemeClr>
                </a:solidFill>
                <a:latin typeface="Century Gothic"/>
                <a:cs typeface="Century Gothic"/>
              </a:rPr>
              <a:t>distinguishing</a:t>
            </a:r>
            <a:r>
              <a:rPr sz="2200" spc="-50"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feature</a:t>
            </a:r>
            <a:r>
              <a:rPr sz="2200" spc="-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is</a:t>
            </a:r>
            <a:r>
              <a:rPr sz="2200" spc="-30"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that</a:t>
            </a:r>
            <a:r>
              <a:rPr sz="2200" spc="-20"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it</a:t>
            </a:r>
            <a:r>
              <a:rPr sz="2200" spc="-4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is</a:t>
            </a:r>
            <a:r>
              <a:rPr lang="en-US" sz="2200" dirty="0">
                <a:solidFill>
                  <a:schemeClr val="tx1">
                    <a:lumMod val="65000"/>
                    <a:lumOff val="35000"/>
                  </a:schemeClr>
                </a:solidFill>
                <a:latin typeface="Century Gothic"/>
                <a:cs typeface="Century Gothic"/>
              </a:rPr>
              <a:t> resistant to decomposition and</a:t>
            </a:r>
            <a:r>
              <a:rPr sz="2200" spc="-30" dirty="0">
                <a:solidFill>
                  <a:schemeClr val="tx1">
                    <a:lumMod val="65000"/>
                    <a:lumOff val="35000"/>
                  </a:schemeClr>
                </a:solidFill>
                <a:latin typeface="Century Gothic"/>
                <a:cs typeface="Century Gothic"/>
              </a:rPr>
              <a:t> </a:t>
            </a:r>
            <a:r>
              <a:rPr sz="2200" spc="-10" dirty="0">
                <a:solidFill>
                  <a:schemeClr val="tx1">
                    <a:lumMod val="65000"/>
                    <a:lumOff val="35000"/>
                  </a:schemeClr>
                </a:solidFill>
                <a:latin typeface="Century Gothic"/>
                <a:cs typeface="Century Gothic"/>
              </a:rPr>
              <a:t>mainly </a:t>
            </a:r>
            <a:r>
              <a:rPr sz="2200" dirty="0">
                <a:solidFill>
                  <a:schemeClr val="tx1">
                    <a:lumMod val="65000"/>
                    <a:lumOff val="35000"/>
                  </a:schemeClr>
                </a:solidFill>
                <a:latin typeface="Century Gothic"/>
                <a:cs typeface="Century Gothic"/>
              </a:rPr>
              <a:t>used</a:t>
            </a:r>
            <a:r>
              <a:rPr sz="2200" spc="-30"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as</a:t>
            </a:r>
            <a:r>
              <a:rPr sz="2200" spc="-30"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a</a:t>
            </a:r>
            <a:r>
              <a:rPr sz="2200" spc="-5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soil</a:t>
            </a:r>
            <a:r>
              <a:rPr sz="2200" spc="-60"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amendment</a:t>
            </a:r>
            <a:r>
              <a:rPr sz="2200" spc="-4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while</a:t>
            </a:r>
            <a:r>
              <a:rPr sz="2200" spc="-60" dirty="0">
                <a:solidFill>
                  <a:schemeClr val="tx1">
                    <a:lumMod val="65000"/>
                    <a:lumOff val="35000"/>
                  </a:schemeClr>
                </a:solidFill>
                <a:latin typeface="Century Gothic"/>
                <a:cs typeface="Century Gothic"/>
              </a:rPr>
              <a:t> </a:t>
            </a:r>
            <a:r>
              <a:rPr sz="2200" spc="-10" dirty="0">
                <a:solidFill>
                  <a:schemeClr val="tx1">
                    <a:lumMod val="65000"/>
                    <a:lumOff val="35000"/>
                  </a:schemeClr>
                </a:solidFill>
                <a:latin typeface="Century Gothic"/>
                <a:cs typeface="Century Gothic"/>
              </a:rPr>
              <a:t>charcoal </a:t>
            </a:r>
            <a:r>
              <a:rPr sz="2200" dirty="0">
                <a:solidFill>
                  <a:schemeClr val="tx1">
                    <a:lumMod val="65000"/>
                    <a:lumOff val="35000"/>
                  </a:schemeClr>
                </a:solidFill>
                <a:latin typeface="Century Gothic"/>
                <a:cs typeface="Century Gothic"/>
              </a:rPr>
              <a:t>is</a:t>
            </a:r>
            <a:r>
              <a:rPr sz="2200" spc="-5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mainly</a:t>
            </a:r>
            <a:r>
              <a:rPr sz="2200" spc="-70"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used</a:t>
            </a:r>
            <a:r>
              <a:rPr sz="2200" spc="-25" dirty="0">
                <a:solidFill>
                  <a:schemeClr val="tx1">
                    <a:lumMod val="65000"/>
                    <a:lumOff val="35000"/>
                  </a:schemeClr>
                </a:solidFill>
                <a:latin typeface="Century Gothic"/>
                <a:cs typeface="Century Gothic"/>
              </a:rPr>
              <a:t> </a:t>
            </a:r>
            <a:r>
              <a:rPr sz="2200" dirty="0">
                <a:solidFill>
                  <a:schemeClr val="tx1">
                    <a:lumMod val="65000"/>
                    <a:lumOff val="35000"/>
                  </a:schemeClr>
                </a:solidFill>
                <a:latin typeface="Century Gothic"/>
                <a:cs typeface="Century Gothic"/>
              </a:rPr>
              <a:t>as</a:t>
            </a:r>
            <a:r>
              <a:rPr sz="2200" spc="-20" dirty="0">
                <a:solidFill>
                  <a:schemeClr val="tx1">
                    <a:lumMod val="65000"/>
                    <a:lumOff val="35000"/>
                  </a:schemeClr>
                </a:solidFill>
                <a:latin typeface="Century Gothic"/>
                <a:cs typeface="Century Gothic"/>
              </a:rPr>
              <a:t> </a:t>
            </a:r>
            <a:r>
              <a:rPr sz="2200" spc="-10" dirty="0">
                <a:solidFill>
                  <a:schemeClr val="tx1">
                    <a:lumMod val="65000"/>
                    <a:lumOff val="35000"/>
                  </a:schemeClr>
                </a:solidFill>
                <a:latin typeface="Century Gothic"/>
                <a:cs typeface="Century Gothic"/>
              </a:rPr>
              <a:t>fuel.</a:t>
            </a:r>
            <a:endParaRPr sz="2200" dirty="0">
              <a:solidFill>
                <a:schemeClr val="tx1">
                  <a:lumMod val="65000"/>
                  <a:lumOff val="35000"/>
                </a:schemeClr>
              </a:solidFill>
              <a:latin typeface="Century Gothic"/>
              <a:cs typeface="Century Gothic"/>
            </a:endParaRPr>
          </a:p>
        </p:txBody>
      </p:sp>
      <p:pic>
        <p:nvPicPr>
          <p:cNvPr id="6146" name="Picture 2" descr="New and emerging uses for biochar">
            <a:extLst>
              <a:ext uri="{FF2B5EF4-FFF2-40B4-BE49-F238E27FC236}">
                <a16:creationId xmlns:a16="http://schemas.microsoft.com/office/drawing/2014/main" id="{7C33F714-C57C-C037-59C8-5E309504A0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4343400"/>
            <a:ext cx="3189490" cy="23827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efine Biochar - What is Biochar? - Brodie Biomass">
            <a:extLst>
              <a:ext uri="{FF2B5EF4-FFF2-40B4-BE49-F238E27FC236}">
                <a16:creationId xmlns:a16="http://schemas.microsoft.com/office/drawing/2014/main" id="{81C89DFD-1A69-BAF3-8C62-2922BBAD02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136" y="4344075"/>
            <a:ext cx="5081664" cy="2382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D392-FCA2-415C-99AD-6CE3B31A66C3}"/>
              </a:ext>
            </a:extLst>
          </p:cNvPr>
          <p:cNvSpPr>
            <a:spLocks noGrp="1"/>
          </p:cNvSpPr>
          <p:nvPr>
            <p:ph type="title"/>
          </p:nvPr>
        </p:nvSpPr>
        <p:spPr>
          <a:xfrm>
            <a:off x="2024252" y="645413"/>
            <a:ext cx="6210300" cy="553998"/>
          </a:xfrm>
        </p:spPr>
        <p:txBody>
          <a:bodyPr>
            <a:normAutofit fontScale="90000"/>
          </a:bodyPr>
          <a:lstStyle/>
          <a:p>
            <a:r>
              <a:rPr lang="en-US" dirty="0"/>
              <a:t>Air Pollution Reduction</a:t>
            </a:r>
          </a:p>
        </p:txBody>
      </p:sp>
      <p:sp>
        <p:nvSpPr>
          <p:cNvPr id="3" name="Text Placeholder 2">
            <a:extLst>
              <a:ext uri="{FF2B5EF4-FFF2-40B4-BE49-F238E27FC236}">
                <a16:creationId xmlns:a16="http://schemas.microsoft.com/office/drawing/2014/main" id="{41957A72-EA06-1914-00A6-4120A340C96A}"/>
              </a:ext>
            </a:extLst>
          </p:cNvPr>
          <p:cNvSpPr>
            <a:spLocks noGrp="1"/>
          </p:cNvSpPr>
          <p:nvPr>
            <p:ph idx="1"/>
          </p:nvPr>
        </p:nvSpPr>
        <p:spPr>
          <a:xfrm>
            <a:off x="1371601" y="1371601"/>
            <a:ext cx="7056500" cy="2049586"/>
          </a:xfrm>
        </p:spPr>
        <p:txBody>
          <a:bodyPr/>
          <a:lstStyle/>
          <a:p>
            <a:r>
              <a:rPr lang="en-US" dirty="0"/>
              <a:t>Pile burning or wildfire</a:t>
            </a:r>
          </a:p>
          <a:p>
            <a:endParaRPr lang="en-US" dirty="0"/>
          </a:p>
          <a:p>
            <a:r>
              <a:rPr lang="en-US" dirty="0">
                <a:hlinkClick r:id="rId2"/>
              </a:rPr>
              <a:t>Video</a:t>
            </a:r>
            <a:r>
              <a:rPr lang="en-US" dirty="0"/>
              <a:t>1:56 to end</a:t>
            </a:r>
          </a:p>
          <a:p>
            <a:endParaRPr lang="en-US" dirty="0"/>
          </a:p>
          <a:p>
            <a:r>
              <a:rPr lang="en-US" dirty="0">
                <a:hlinkClick r:id="rId3"/>
              </a:rPr>
              <a:t>Video</a:t>
            </a:r>
            <a:r>
              <a:rPr lang="en-US" dirty="0"/>
              <a:t> 0:00 to 1:02</a:t>
            </a:r>
          </a:p>
        </p:txBody>
      </p:sp>
      <p:pic>
        <p:nvPicPr>
          <p:cNvPr id="1026" name="Picture 2" descr="How this winter's conditions helped crews catch up on burn piles in Tahoe |  TahoeDailyTribune.com">
            <a:extLst>
              <a:ext uri="{FF2B5EF4-FFF2-40B4-BE49-F238E27FC236}">
                <a16:creationId xmlns:a16="http://schemas.microsoft.com/office/drawing/2014/main" id="{042A197D-257A-3D6F-3BBE-F383442E5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42424"/>
            <a:ext cx="5112259" cy="3215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rnboss Mobile Trailer Air Burner / Airburner - YouTube">
            <a:extLst>
              <a:ext uri="{FF2B5EF4-FFF2-40B4-BE49-F238E27FC236}">
                <a16:creationId xmlns:a16="http://schemas.microsoft.com/office/drawing/2014/main" id="{0F7F6393-C867-90F0-FC67-655EEF07A2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570" y="3642424"/>
            <a:ext cx="5281489" cy="321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688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191983-D67E-D64E-F697-8E60909EE6D5}"/>
              </a:ext>
            </a:extLst>
          </p:cNvPr>
          <p:cNvPicPr>
            <a:picLocks noChangeAspect="1"/>
          </p:cNvPicPr>
          <p:nvPr/>
        </p:nvPicPr>
        <p:blipFill>
          <a:blip r:embed="rId2"/>
          <a:stretch>
            <a:fillRect/>
          </a:stretch>
        </p:blipFill>
        <p:spPr>
          <a:xfrm>
            <a:off x="0" y="0"/>
            <a:ext cx="9298674" cy="7010400"/>
          </a:xfrm>
          <a:prstGeom prst="rect">
            <a:avLst/>
          </a:prstGeom>
        </p:spPr>
      </p:pic>
    </p:spTree>
    <p:extLst>
      <p:ext uri="{BB962C8B-B14F-4D97-AF65-F5344CB8AC3E}">
        <p14:creationId xmlns:p14="http://schemas.microsoft.com/office/powerpoint/2010/main" val="4268440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191983-D67E-D64E-F697-8E60909EE6D5}"/>
              </a:ext>
            </a:extLst>
          </p:cNvPr>
          <p:cNvPicPr>
            <a:picLocks noChangeAspect="1"/>
          </p:cNvPicPr>
          <p:nvPr/>
        </p:nvPicPr>
        <p:blipFill>
          <a:blip r:embed="rId2"/>
          <a:stretch>
            <a:fillRect/>
          </a:stretch>
        </p:blipFill>
        <p:spPr>
          <a:xfrm>
            <a:off x="-77337" y="-33196"/>
            <a:ext cx="9298674" cy="7010400"/>
          </a:xfrm>
          <a:prstGeom prst="rect">
            <a:avLst/>
          </a:prstGeom>
        </p:spPr>
      </p:pic>
      <p:sp>
        <p:nvSpPr>
          <p:cNvPr id="2" name="Oval 1">
            <a:extLst>
              <a:ext uri="{FF2B5EF4-FFF2-40B4-BE49-F238E27FC236}">
                <a16:creationId xmlns:a16="http://schemas.microsoft.com/office/drawing/2014/main" id="{4CE697C7-F8D3-3A1D-C8B0-3BC4B94B879D}"/>
              </a:ext>
            </a:extLst>
          </p:cNvPr>
          <p:cNvSpPr/>
          <p:nvPr/>
        </p:nvSpPr>
        <p:spPr>
          <a:xfrm>
            <a:off x="2133600" y="4038600"/>
            <a:ext cx="5334000" cy="1905000"/>
          </a:xfrm>
          <a:prstGeom prst="ellipse">
            <a:avLst/>
          </a:pr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133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09F28-3CF6-8ACE-C79E-6F7853E401CC}"/>
              </a:ext>
            </a:extLst>
          </p:cNvPr>
          <p:cNvSpPr>
            <a:spLocks noGrp="1"/>
          </p:cNvSpPr>
          <p:nvPr>
            <p:ph type="title"/>
          </p:nvPr>
        </p:nvSpPr>
        <p:spPr>
          <a:xfrm>
            <a:off x="2024252" y="645413"/>
            <a:ext cx="6210300" cy="553998"/>
          </a:xfrm>
        </p:spPr>
        <p:txBody>
          <a:bodyPr>
            <a:normAutofit fontScale="90000"/>
          </a:bodyPr>
          <a:lstStyle/>
          <a:p>
            <a:r>
              <a:rPr lang="en-US" dirty="0"/>
              <a:t>GHGs</a:t>
            </a:r>
          </a:p>
        </p:txBody>
      </p:sp>
      <p:sp>
        <p:nvSpPr>
          <p:cNvPr id="3" name="Text Placeholder 2">
            <a:extLst>
              <a:ext uri="{FF2B5EF4-FFF2-40B4-BE49-F238E27FC236}">
                <a16:creationId xmlns:a16="http://schemas.microsoft.com/office/drawing/2014/main" id="{644673F3-208D-B024-79AC-79EBCA685C01}"/>
              </a:ext>
            </a:extLst>
          </p:cNvPr>
          <p:cNvSpPr>
            <a:spLocks noGrp="1"/>
          </p:cNvSpPr>
          <p:nvPr>
            <p:ph idx="1"/>
          </p:nvPr>
        </p:nvSpPr>
        <p:spPr>
          <a:xfrm>
            <a:off x="333716" y="1207710"/>
            <a:ext cx="8581684" cy="2529840"/>
          </a:xfrm>
        </p:spPr>
        <p:txBody>
          <a:bodyPr>
            <a:normAutofit/>
          </a:bodyPr>
          <a:lstStyle/>
          <a:p>
            <a:r>
              <a:rPr lang="en-US" dirty="0"/>
              <a:t>“Conversion of biomass C[</a:t>
            </a:r>
            <a:r>
              <a:rPr lang="en-US" dirty="0" err="1"/>
              <a:t>arbon</a:t>
            </a:r>
            <a:r>
              <a:rPr lang="en-US" dirty="0"/>
              <a:t>] to bio-char C[</a:t>
            </a:r>
            <a:r>
              <a:rPr lang="en-US" dirty="0" err="1"/>
              <a:t>arbon</a:t>
            </a:r>
            <a:r>
              <a:rPr lang="en-US" dirty="0"/>
              <a:t>] leads to sequestration of about 50% of the initial C[</a:t>
            </a:r>
            <a:r>
              <a:rPr lang="en-US" dirty="0" err="1"/>
              <a:t>arbon</a:t>
            </a:r>
            <a:r>
              <a:rPr lang="en-US" dirty="0"/>
              <a:t>] compared to the low amounts retained after burning (3%) and biological decomposition (&lt;10–20% after 5–10 years), therefore yielding more stable soil C[</a:t>
            </a:r>
            <a:r>
              <a:rPr lang="en-US" dirty="0" err="1"/>
              <a:t>arbon</a:t>
            </a:r>
            <a:r>
              <a:rPr lang="en-US" dirty="0"/>
              <a:t>] than burning or direct land application of biomass…Biochar carbon is extremely slow to decompose and thus will reside in soil for hundreds to thousands of years, providing both climate change mitigation and soil carbon benefits”</a:t>
            </a:r>
          </a:p>
        </p:txBody>
      </p:sp>
      <p:pic>
        <p:nvPicPr>
          <p:cNvPr id="6" name="Picture 5" descr="A document with text and numbers&#10;&#10;Description automatically generated">
            <a:extLst>
              <a:ext uri="{FF2B5EF4-FFF2-40B4-BE49-F238E27FC236}">
                <a16:creationId xmlns:a16="http://schemas.microsoft.com/office/drawing/2014/main" id="{82D2F47C-B1BC-06AE-4B30-41FF59B5F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745849"/>
            <a:ext cx="6182588" cy="3810532"/>
          </a:xfrm>
          <a:prstGeom prst="rect">
            <a:avLst/>
          </a:prstGeom>
        </p:spPr>
      </p:pic>
    </p:spTree>
    <p:extLst>
      <p:ext uri="{BB962C8B-B14F-4D97-AF65-F5344CB8AC3E}">
        <p14:creationId xmlns:p14="http://schemas.microsoft.com/office/powerpoint/2010/main" val="3558255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135801"/>
            <a:ext cx="7680960" cy="1371600"/>
          </a:xfrm>
          <a:prstGeom prst="rect">
            <a:avLst/>
          </a:prstGeom>
        </p:spPr>
        <p:txBody>
          <a:bodyPr vert="horz" wrap="square" lIns="0" tIns="12700" rIns="0" bIns="0" rtlCol="0">
            <a:spAutoFit/>
          </a:bodyPr>
          <a:lstStyle/>
          <a:p>
            <a:pPr marL="12700">
              <a:lnSpc>
                <a:spcPct val="100000"/>
              </a:lnSpc>
              <a:spcBef>
                <a:spcPts val="100"/>
              </a:spcBef>
            </a:pPr>
            <a:r>
              <a:rPr dirty="0"/>
              <a:t>Policy</a:t>
            </a:r>
            <a:r>
              <a:rPr spc="-25" dirty="0"/>
              <a:t> </a:t>
            </a:r>
            <a:r>
              <a:rPr spc="-10" dirty="0"/>
              <a:t>challenges</a:t>
            </a:r>
          </a:p>
        </p:txBody>
      </p:sp>
      <p:sp>
        <p:nvSpPr>
          <p:cNvPr id="3" name="object 3"/>
          <p:cNvSpPr txBox="1"/>
          <p:nvPr/>
        </p:nvSpPr>
        <p:spPr>
          <a:xfrm>
            <a:off x="777240" y="1295400"/>
            <a:ext cx="5774690" cy="1449115"/>
          </a:xfrm>
          <a:prstGeom prst="rect">
            <a:avLst/>
          </a:prstGeom>
        </p:spPr>
        <p:txBody>
          <a:bodyPr vert="horz" wrap="square" lIns="0" tIns="12700" rIns="0" bIns="0" rtlCol="0">
            <a:spAutoFit/>
          </a:bodyPr>
          <a:lstStyle/>
          <a:p>
            <a:pPr marL="355600" marR="5080" indent="-342900">
              <a:lnSpc>
                <a:spcPct val="100000"/>
              </a:lnSpc>
              <a:spcBef>
                <a:spcPts val="100"/>
              </a:spcBef>
              <a:tabLst>
                <a:tab pos="354965" algn="l"/>
              </a:tabLst>
            </a:pPr>
            <a:r>
              <a:rPr lang="en-US" sz="1800" dirty="0">
                <a:solidFill>
                  <a:srgbClr val="353535"/>
                </a:solidFill>
                <a:latin typeface="Century Gothic" panose="020B0502020202020204" pitchFamily="34" charset="0"/>
                <a:cs typeface="Times New Roman"/>
              </a:rPr>
              <a:t>Inconsistent permitting across states</a:t>
            </a:r>
          </a:p>
          <a:p>
            <a:pPr marL="355600" marR="5080" indent="-342900">
              <a:lnSpc>
                <a:spcPct val="100000"/>
              </a:lnSpc>
              <a:spcBef>
                <a:spcPts val="100"/>
              </a:spcBef>
              <a:tabLst>
                <a:tab pos="354965" algn="l"/>
              </a:tabLst>
            </a:pPr>
            <a:r>
              <a:rPr lang="en-US" sz="1800" dirty="0">
                <a:solidFill>
                  <a:srgbClr val="353535"/>
                </a:solidFill>
                <a:latin typeface="Century Gothic" panose="020B0502020202020204" pitchFamily="34" charset="0"/>
                <a:cs typeface="Times New Roman"/>
              </a:rPr>
              <a:t>Cost</a:t>
            </a:r>
            <a:r>
              <a:rPr lang="en-US" dirty="0">
                <a:solidFill>
                  <a:srgbClr val="353535"/>
                </a:solidFill>
                <a:latin typeface="Century Gothic" panose="020B0502020202020204" pitchFamily="34" charset="0"/>
                <a:cs typeface="Times New Roman"/>
              </a:rPr>
              <a:t>s of permits, time required for permitting</a:t>
            </a:r>
          </a:p>
          <a:p>
            <a:pPr marL="355600" marR="5080" indent="-342900">
              <a:lnSpc>
                <a:spcPct val="100000"/>
              </a:lnSpc>
              <a:spcBef>
                <a:spcPts val="100"/>
              </a:spcBef>
              <a:tabLst>
                <a:tab pos="354965" algn="l"/>
              </a:tabLst>
            </a:pPr>
            <a:r>
              <a:rPr lang="en-US" dirty="0">
                <a:solidFill>
                  <a:srgbClr val="353535"/>
                </a:solidFill>
                <a:latin typeface="Century Gothic" panose="020B0502020202020204" pitchFamily="34" charset="0"/>
                <a:cs typeface="Times New Roman"/>
              </a:rPr>
              <a:t>Solid waste determinations</a:t>
            </a:r>
          </a:p>
          <a:p>
            <a:pPr marL="355600" marR="5080" indent="-342900">
              <a:lnSpc>
                <a:spcPct val="100000"/>
              </a:lnSpc>
              <a:spcBef>
                <a:spcPts val="100"/>
              </a:spcBef>
              <a:tabLst>
                <a:tab pos="354965" algn="l"/>
              </a:tabLst>
            </a:pPr>
            <a:endParaRPr lang="en-US" sz="1800" dirty="0">
              <a:solidFill>
                <a:srgbClr val="353535"/>
              </a:solidFill>
              <a:latin typeface="Century Gothic" panose="020B0502020202020204" pitchFamily="34" charset="0"/>
              <a:cs typeface="Times New Roman"/>
            </a:endParaRPr>
          </a:p>
          <a:p>
            <a:pPr marL="355600" marR="5080" indent="-342900">
              <a:lnSpc>
                <a:spcPct val="100000"/>
              </a:lnSpc>
              <a:spcBef>
                <a:spcPts val="100"/>
              </a:spcBef>
              <a:tabLst>
                <a:tab pos="354965" algn="l"/>
              </a:tabLst>
            </a:pPr>
            <a:endParaRPr sz="1800" dirty="0">
              <a:latin typeface="Century Gothic" panose="020B0502020202020204" pitchFamily="34" charset="0"/>
              <a:cs typeface="Century Gothic"/>
            </a:endParaRPr>
          </a:p>
        </p:txBody>
      </p:sp>
      <p:pic>
        <p:nvPicPr>
          <p:cNvPr id="5" name="Picture 4" descr="A diagram of a diagram of a diagram&#10;&#10;Description automatically generated with medium confidence">
            <a:extLst>
              <a:ext uri="{FF2B5EF4-FFF2-40B4-BE49-F238E27FC236}">
                <a16:creationId xmlns:a16="http://schemas.microsoft.com/office/drawing/2014/main" id="{78943ADC-A2F8-FA9D-6D90-809EDEF97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7718" y="2290433"/>
            <a:ext cx="4477124" cy="43910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18BF-80A3-7433-E67B-08591280C5D4}"/>
              </a:ext>
            </a:extLst>
          </p:cNvPr>
          <p:cNvSpPr>
            <a:spLocks noGrp="1"/>
          </p:cNvSpPr>
          <p:nvPr>
            <p:ph type="title"/>
          </p:nvPr>
        </p:nvSpPr>
        <p:spPr>
          <a:xfrm>
            <a:off x="2024252" y="645413"/>
            <a:ext cx="6210300" cy="553998"/>
          </a:xfrm>
        </p:spPr>
        <p:txBody>
          <a:bodyPr>
            <a:normAutofit fontScale="90000"/>
          </a:bodyPr>
          <a:lstStyle/>
          <a:p>
            <a:r>
              <a:rPr lang="en-US" dirty="0"/>
              <a:t>Permitting for ACIs</a:t>
            </a:r>
          </a:p>
        </p:txBody>
      </p:sp>
      <p:sp>
        <p:nvSpPr>
          <p:cNvPr id="3" name="Text Placeholder 2">
            <a:extLst>
              <a:ext uri="{FF2B5EF4-FFF2-40B4-BE49-F238E27FC236}">
                <a16:creationId xmlns:a16="http://schemas.microsoft.com/office/drawing/2014/main" id="{28B5A40F-1FC4-CE3C-817C-7F68F22D0A1B}"/>
              </a:ext>
            </a:extLst>
          </p:cNvPr>
          <p:cNvSpPr>
            <a:spLocks noGrp="1"/>
          </p:cNvSpPr>
          <p:nvPr>
            <p:ph idx="1"/>
          </p:nvPr>
        </p:nvSpPr>
        <p:spPr>
          <a:xfrm>
            <a:off x="0" y="1209219"/>
            <a:ext cx="9144000" cy="5693866"/>
          </a:xfrm>
          <a:solidFill>
            <a:schemeClr val="bg2"/>
          </a:solidFill>
        </p:spPr>
        <p:txBody>
          <a:bodyPr/>
          <a:lstStyle/>
          <a:p>
            <a:pPr marL="0" marR="0" indent="0">
              <a:spcBef>
                <a:spcPts val="0"/>
              </a:spcBef>
              <a:spcAft>
                <a:spcPts val="0"/>
              </a:spcAft>
              <a:buNone/>
            </a:pPr>
            <a:r>
              <a:rPr lang="en-US" sz="2200" b="1" dirty="0">
                <a:solidFill>
                  <a:srgbClr val="000000"/>
                </a:solidFill>
                <a:latin typeface="Century Gothic" panose="020B0502020202020204" pitchFamily="34" charset="0"/>
                <a:ea typeface="Aptos" panose="020B0004020202020204" pitchFamily="34" charset="0"/>
                <a:cs typeface="Aptos" panose="020B0004020202020204" pitchFamily="34" charset="0"/>
              </a:rPr>
              <a:t>US EPA</a:t>
            </a:r>
          </a:p>
          <a:p>
            <a:pPr marL="0" marR="0" indent="0">
              <a:spcBef>
                <a:spcPts val="0"/>
              </a:spcBef>
              <a:spcAft>
                <a:spcPts val="0"/>
              </a:spcAft>
              <a:buNone/>
            </a:pPr>
            <a:r>
              <a:rPr lang="en-US" sz="2200" dirty="0">
                <a:solidFill>
                  <a:srgbClr val="000000"/>
                </a:solidFill>
                <a:effectLst/>
                <a:latin typeface="Century Gothic" panose="020B0502020202020204" pitchFamily="34" charset="0"/>
                <a:ea typeface="Aptos" panose="020B0004020202020204" pitchFamily="34" charset="0"/>
                <a:cs typeface="Aptos" panose="020B0004020202020204" pitchFamily="34" charset="0"/>
              </a:rPr>
              <a:t>On November 4, 2024, the U.S. Environmental Protection Agency issued technical corrections to a final rule that </a:t>
            </a:r>
            <a:r>
              <a:rPr lang="en-US" sz="2200" u="sng" dirty="0">
                <a:solidFill>
                  <a:srgbClr val="000000"/>
                </a:solidFill>
                <a:effectLst/>
                <a:latin typeface="Century Gothic" panose="020B0502020202020204" pitchFamily="34" charset="0"/>
                <a:ea typeface="Aptos" panose="020B0004020202020204" pitchFamily="34" charset="0"/>
                <a:cs typeface="Aptos" panose="020B0004020202020204" pitchFamily="34" charset="0"/>
              </a:rPr>
              <a:t>removed title V permit requirements for air curtain incinerators that burn only wood waste</a:t>
            </a:r>
            <a:r>
              <a:rPr lang="en-US" sz="2200" dirty="0">
                <a:solidFill>
                  <a:srgbClr val="000000"/>
                </a:solidFill>
                <a:effectLst/>
                <a:latin typeface="Century Gothic" panose="020B0502020202020204" pitchFamily="34" charset="0"/>
                <a:ea typeface="Aptos" panose="020B0004020202020204" pitchFamily="34" charset="0"/>
                <a:cs typeface="Aptos" panose="020B0004020202020204" pitchFamily="34" charset="0"/>
              </a:rPr>
              <a:t>, clean lumber, yard waste, or a mixture of these three types of waste. EPA issued the final action to remove the title V permitting requirements for ACIs on April 17, 2024. Today’s action corrects inadvertent errors in the regulatory text to align it with the final rule preamble. Air curtain incinerators that only burn these types of waste will be required to continue to comply with the opacity requirements in the Other Solid Waste Incinerator (OSWI) rule.  </a:t>
            </a:r>
            <a:endParaRPr lang="en-US" sz="2200" dirty="0">
              <a:effectLst/>
              <a:latin typeface="Century Gothic" panose="020B0502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endParaRPr lang="en-US" sz="2200" dirty="0">
              <a:effectLst/>
              <a:latin typeface="Century Gothic" panose="020B0502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r>
              <a:rPr lang="en-US" sz="2200" dirty="0">
                <a:solidFill>
                  <a:srgbClr val="000000"/>
                </a:solidFill>
                <a:effectLst/>
                <a:latin typeface="Century Gothic" panose="020B0502020202020204" pitchFamily="34" charset="0"/>
                <a:ea typeface="Aptos" panose="020B0004020202020204" pitchFamily="34" charset="0"/>
                <a:cs typeface="Aptos" panose="020B0004020202020204" pitchFamily="34" charset="0"/>
              </a:rPr>
              <a:t>Learn more: </a:t>
            </a:r>
            <a:r>
              <a:rPr lang="en-US" sz="2200" u="sng" dirty="0">
                <a:solidFill>
                  <a:srgbClr val="0000FF"/>
                </a:solidFill>
                <a:effectLst/>
                <a:latin typeface="Century Gothic" panose="020B0502020202020204" pitchFamily="34" charset="0"/>
                <a:ea typeface="Aptos" panose="020B0004020202020204" pitchFamily="34" charset="0"/>
                <a:cs typeface="Aptos" panose="020B0004020202020204" pitchFamily="34" charset="0"/>
                <a:hlinkClick r:id="rId2"/>
              </a:rPr>
              <a:t>https://www.epa.gov/stationary-sources-air-pollution/other-solid-waste-incinerators-oswi-new-source-performance</a:t>
            </a:r>
            <a:r>
              <a:rPr lang="en-US" sz="2200" dirty="0">
                <a:solidFill>
                  <a:srgbClr val="000000"/>
                </a:solidFill>
                <a:effectLst/>
                <a:latin typeface="Century Gothic" panose="020B0502020202020204" pitchFamily="34" charset="0"/>
                <a:ea typeface="Aptos" panose="020B0004020202020204" pitchFamily="34" charset="0"/>
                <a:cs typeface="Aptos" panose="020B0004020202020204" pitchFamily="34" charset="0"/>
              </a:rPr>
              <a:t> </a:t>
            </a:r>
            <a:endParaRPr lang="en-US" sz="2200" dirty="0">
              <a:effectLst/>
              <a:latin typeface="Century Gothic" panose="020B05020202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162622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970D8B-81A8-78C6-9BCC-2B59208C3B8E}"/>
              </a:ext>
            </a:extLst>
          </p:cNvPr>
          <p:cNvSpPr txBox="1"/>
          <p:nvPr/>
        </p:nvSpPr>
        <p:spPr>
          <a:xfrm>
            <a:off x="0" y="0"/>
            <a:ext cx="9144000" cy="10248960"/>
          </a:xfrm>
          <a:prstGeom prst="rect">
            <a:avLst/>
          </a:prstGeom>
          <a:solidFill>
            <a:schemeClr val="bg2"/>
          </a:solidFill>
        </p:spPr>
        <p:txBody>
          <a:bodyPr wrap="square">
            <a:spAutoFit/>
          </a:bodyPr>
          <a:lstStyle/>
          <a:p>
            <a:r>
              <a:rPr lang="en-US" sz="2200" b="1" i="0" u="none" strike="noStrike" dirty="0">
                <a:solidFill>
                  <a:srgbClr val="000000"/>
                </a:solidFill>
                <a:effectLst/>
                <a:latin typeface="Century Gothic" panose="020B0502020202020204" pitchFamily="34" charset="0"/>
              </a:rPr>
              <a:t>South Dakota</a:t>
            </a:r>
          </a:p>
          <a:p>
            <a:r>
              <a:rPr lang="en-US" sz="2200" dirty="0">
                <a:latin typeface="Century Gothic" panose="020B0502020202020204" pitchFamily="34" charset="0"/>
              </a:rPr>
              <a:t> </a:t>
            </a:r>
          </a:p>
          <a:p>
            <a:r>
              <a:rPr lang="en-US" sz="2200" b="0" i="0" u="none" strike="noStrike" dirty="0">
                <a:solidFill>
                  <a:srgbClr val="242424"/>
                </a:solidFill>
                <a:effectLst/>
                <a:latin typeface="Century Gothic" panose="020B0502020202020204" pitchFamily="34" charset="0"/>
              </a:rPr>
              <a:t>There are no specific biochar regulations. </a:t>
            </a:r>
          </a:p>
          <a:p>
            <a:endParaRPr lang="en-US" sz="2200" dirty="0">
              <a:solidFill>
                <a:srgbClr val="242424"/>
              </a:solidFill>
              <a:latin typeface="Century Gothic" panose="020B0502020202020204" pitchFamily="34" charset="0"/>
            </a:endParaRPr>
          </a:p>
          <a:p>
            <a:r>
              <a:rPr lang="en-US" sz="2200" b="0" i="0" u="none" strike="noStrike" dirty="0">
                <a:solidFill>
                  <a:srgbClr val="242424"/>
                </a:solidFill>
                <a:effectLst/>
                <a:latin typeface="Century Gothic" panose="020B0502020202020204" pitchFamily="34" charset="0"/>
              </a:rPr>
              <a:t>If there will be over 25 tons of criteria pollutants or over 10 tons of single hazardous air pollutants, then it would require a permit. </a:t>
            </a:r>
          </a:p>
          <a:p>
            <a:endParaRPr lang="en-US" sz="2200" dirty="0">
              <a:solidFill>
                <a:srgbClr val="242424"/>
              </a:solidFill>
              <a:latin typeface="Century Gothic" panose="020B0502020202020204" pitchFamily="34" charset="0"/>
            </a:endParaRPr>
          </a:p>
          <a:p>
            <a:r>
              <a:rPr lang="en-US" sz="2200" b="0" i="0" u="none" strike="noStrike" dirty="0">
                <a:solidFill>
                  <a:srgbClr val="242424"/>
                </a:solidFill>
                <a:effectLst/>
                <a:latin typeface="Century Gothic" panose="020B0502020202020204" pitchFamily="34" charset="0"/>
              </a:rPr>
              <a:t>For both mobile and permanent biochar units, an application would need to be submitted to the environmental departments you think you might need a permit for. </a:t>
            </a:r>
          </a:p>
          <a:p>
            <a:endParaRPr lang="en-US" sz="2200" dirty="0">
              <a:solidFill>
                <a:srgbClr val="242424"/>
              </a:solidFill>
              <a:latin typeface="Century Gothic" panose="020B0502020202020204" pitchFamily="34" charset="0"/>
            </a:endParaRPr>
          </a:p>
          <a:p>
            <a:r>
              <a:rPr lang="en-US" sz="2200" b="0" i="0" u="none" strike="noStrike" dirty="0">
                <a:solidFill>
                  <a:srgbClr val="242424"/>
                </a:solidFill>
                <a:effectLst/>
                <a:latin typeface="Century Gothic" panose="020B0502020202020204" pitchFamily="34" charset="0"/>
              </a:rPr>
              <a:t>Then, an engineer will review it, calculate emissions, and either write up a permit or let you know if you don't need one.</a:t>
            </a:r>
            <a:r>
              <a:rPr lang="en-US" sz="2200" dirty="0">
                <a:latin typeface="Century Gothic" panose="020B0502020202020204" pitchFamily="34" charset="0"/>
              </a:rPr>
              <a:t> </a:t>
            </a: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endParaRPr lang="en-US" sz="2200" dirty="0">
              <a:latin typeface="Century Gothic" panose="020B0502020202020204" pitchFamily="34" charset="0"/>
            </a:endParaRPr>
          </a:p>
          <a:p>
            <a:r>
              <a:rPr lang="en-US" sz="2200" dirty="0">
                <a:latin typeface="Century Gothic" panose="020B0502020202020204" pitchFamily="34" charset="0"/>
              </a:rPr>
              <a:t>.</a:t>
            </a:r>
          </a:p>
        </p:txBody>
      </p:sp>
    </p:spTree>
    <p:extLst>
      <p:ext uri="{BB962C8B-B14F-4D97-AF65-F5344CB8AC3E}">
        <p14:creationId xmlns:p14="http://schemas.microsoft.com/office/powerpoint/2010/main" val="1419612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DBB840-461E-794A-62E4-5DF9D916567C}"/>
              </a:ext>
            </a:extLst>
          </p:cNvPr>
          <p:cNvSpPr txBox="1"/>
          <p:nvPr/>
        </p:nvSpPr>
        <p:spPr>
          <a:xfrm>
            <a:off x="381000" y="304800"/>
            <a:ext cx="8686800" cy="430887"/>
          </a:xfrm>
          <a:prstGeom prst="rect">
            <a:avLst/>
          </a:prstGeom>
          <a:solidFill>
            <a:schemeClr val="accent5">
              <a:lumMod val="20000"/>
              <a:lumOff val="80000"/>
            </a:schemeClr>
          </a:solidFill>
        </p:spPr>
        <p:txBody>
          <a:bodyPr wrap="square">
            <a:spAutoFit/>
          </a:bodyPr>
          <a:lstStyle/>
          <a:p>
            <a:endParaRPr lang="en-US" sz="2200" dirty="0">
              <a:latin typeface="Century Gothic" panose="020B0502020202020204" pitchFamily="34" charset="0"/>
            </a:endParaRPr>
          </a:p>
        </p:txBody>
      </p:sp>
      <p:sp>
        <p:nvSpPr>
          <p:cNvPr id="5" name="TextBox 4">
            <a:extLst>
              <a:ext uri="{FF2B5EF4-FFF2-40B4-BE49-F238E27FC236}">
                <a16:creationId xmlns:a16="http://schemas.microsoft.com/office/drawing/2014/main" id="{0AE0CF40-593B-96C2-D470-66D0958193D0}"/>
              </a:ext>
            </a:extLst>
          </p:cNvPr>
          <p:cNvSpPr txBox="1"/>
          <p:nvPr/>
        </p:nvSpPr>
        <p:spPr>
          <a:xfrm>
            <a:off x="-12071" y="9808"/>
            <a:ext cx="9156071" cy="8894743"/>
          </a:xfrm>
          <a:prstGeom prst="rect">
            <a:avLst/>
          </a:prstGeom>
          <a:solidFill>
            <a:schemeClr val="bg2"/>
          </a:solidFill>
        </p:spPr>
        <p:txBody>
          <a:bodyPr wrap="square">
            <a:spAutoFit/>
          </a:bodyPr>
          <a:lstStyle/>
          <a:p>
            <a:r>
              <a:rPr lang="en-US" sz="2200" b="1" i="0" u="none" strike="noStrike" dirty="0">
                <a:solidFill>
                  <a:srgbClr val="000000"/>
                </a:solidFill>
                <a:effectLst/>
                <a:latin typeface="Century Gothic" panose="020B0502020202020204" pitchFamily="34" charset="0"/>
              </a:rPr>
              <a:t>Utah</a:t>
            </a:r>
            <a:r>
              <a:rPr lang="en-US" sz="2200" dirty="0">
                <a:latin typeface="Century Gothic" panose="020B0502020202020204" pitchFamily="34" charset="0"/>
              </a:rPr>
              <a:t> </a:t>
            </a:r>
          </a:p>
          <a:p>
            <a:endParaRPr lang="en-US" sz="2200" b="0" i="0" u="none" strike="noStrike" dirty="0">
              <a:solidFill>
                <a:srgbClr val="242424"/>
              </a:solidFill>
              <a:effectLst/>
              <a:latin typeface="Century Gothic" panose="020B0502020202020204" pitchFamily="34" charset="0"/>
            </a:endParaRPr>
          </a:p>
          <a:p>
            <a:r>
              <a:rPr lang="en-US" sz="2200" b="0" i="0" u="none" strike="noStrike" dirty="0">
                <a:solidFill>
                  <a:srgbClr val="242424"/>
                </a:solidFill>
                <a:effectLst/>
                <a:latin typeface="Century Gothic" panose="020B0502020202020204" pitchFamily="34" charset="0"/>
              </a:rPr>
              <a:t>Nothing set up for permitting dealing specifically with biochar</a:t>
            </a:r>
            <a:br>
              <a:rPr lang="en-US" sz="2200" b="0" i="0" u="none" strike="noStrike" dirty="0">
                <a:solidFill>
                  <a:srgbClr val="242424"/>
                </a:solidFill>
                <a:effectLst/>
                <a:latin typeface="Century Gothic" panose="020B0502020202020204" pitchFamily="34" charset="0"/>
              </a:rPr>
            </a:br>
            <a:br>
              <a:rPr lang="en-US" sz="2200" b="0" i="0" u="none" strike="noStrike" dirty="0">
                <a:solidFill>
                  <a:srgbClr val="242424"/>
                </a:solidFill>
                <a:effectLst/>
                <a:latin typeface="Century Gothic" panose="020B0502020202020204" pitchFamily="34" charset="0"/>
              </a:rPr>
            </a:br>
            <a:r>
              <a:rPr lang="en-US" sz="2200" b="0" i="0" u="none" strike="noStrike" dirty="0">
                <a:solidFill>
                  <a:srgbClr val="242424"/>
                </a:solidFill>
                <a:effectLst/>
                <a:latin typeface="Century Gothic" panose="020B0502020202020204" pitchFamily="34" charset="0"/>
              </a:rPr>
              <a:t>Pyrolysis – they will look at heat input and the output that is being extracted</a:t>
            </a:r>
            <a:br>
              <a:rPr lang="en-US" sz="2200" b="0" i="0" u="none" strike="noStrike" dirty="0">
                <a:solidFill>
                  <a:srgbClr val="242424"/>
                </a:solidFill>
                <a:effectLst/>
                <a:latin typeface="Century Gothic" panose="020B0502020202020204" pitchFamily="34" charset="0"/>
              </a:rPr>
            </a:br>
            <a:br>
              <a:rPr lang="en-US" sz="2200" b="0" i="0" u="none" strike="noStrike" dirty="0">
                <a:solidFill>
                  <a:srgbClr val="242424"/>
                </a:solidFill>
                <a:effectLst/>
                <a:latin typeface="Century Gothic" panose="020B0502020202020204" pitchFamily="34" charset="0"/>
              </a:rPr>
            </a:br>
            <a:r>
              <a:rPr lang="en-US" sz="2200" b="0" i="0" u="none" strike="noStrike" dirty="0">
                <a:solidFill>
                  <a:srgbClr val="242424"/>
                </a:solidFill>
                <a:effectLst/>
                <a:latin typeface="Century Gothic" panose="020B0502020202020204" pitchFamily="34" charset="0"/>
              </a:rPr>
              <a:t>1. If it is a small project for a short duration of time,</a:t>
            </a:r>
            <a:br>
              <a:rPr lang="en-US" sz="2200" b="0" i="0" u="none" strike="noStrike" dirty="0">
                <a:solidFill>
                  <a:srgbClr val="242424"/>
                </a:solidFill>
                <a:effectLst/>
                <a:latin typeface="Century Gothic" panose="020B0502020202020204" pitchFamily="34" charset="0"/>
              </a:rPr>
            </a:br>
            <a:r>
              <a:rPr lang="en-US" sz="2200" b="0" i="0" u="none" strike="noStrike" dirty="0">
                <a:solidFill>
                  <a:srgbClr val="242424"/>
                </a:solidFill>
                <a:effectLst/>
                <a:latin typeface="Century Gothic" panose="020B0502020202020204" pitchFamily="34" charset="0"/>
              </a:rPr>
              <a:t>a facility can remain there up to 180 days in a 365 day period. After that, would need formal application to proceed. </a:t>
            </a:r>
            <a:br>
              <a:rPr lang="en-US" sz="2200" b="0" i="0" u="none" strike="noStrike" dirty="0">
                <a:solidFill>
                  <a:srgbClr val="242424"/>
                </a:solidFill>
                <a:effectLst/>
                <a:latin typeface="Century Gothic" panose="020B0502020202020204" pitchFamily="34" charset="0"/>
              </a:rPr>
            </a:br>
            <a:br>
              <a:rPr lang="en-US" sz="2200" b="0" i="0" u="none" strike="noStrike" dirty="0">
                <a:solidFill>
                  <a:srgbClr val="242424"/>
                </a:solidFill>
                <a:effectLst/>
                <a:latin typeface="Century Gothic" panose="020B0502020202020204" pitchFamily="34" charset="0"/>
              </a:rPr>
            </a:br>
            <a:r>
              <a:rPr lang="en-US" sz="2200" b="0" i="0" u="none" strike="noStrike" dirty="0">
                <a:solidFill>
                  <a:srgbClr val="242424"/>
                </a:solidFill>
                <a:effectLst/>
                <a:latin typeface="Century Gothic" panose="020B0502020202020204" pitchFamily="34" charset="0"/>
              </a:rPr>
              <a:t>2. Optionally, just need de </a:t>
            </a:r>
            <a:r>
              <a:rPr lang="en-US" sz="2200" b="0" i="0" u="none" strike="noStrike" dirty="0" err="1">
                <a:solidFill>
                  <a:srgbClr val="242424"/>
                </a:solidFill>
                <a:effectLst/>
                <a:latin typeface="Century Gothic" panose="020B0502020202020204" pitchFamily="34" charset="0"/>
              </a:rPr>
              <a:t>minimus</a:t>
            </a:r>
            <a:r>
              <a:rPr lang="en-US" sz="2200" b="0" i="0" u="none" strike="noStrike" dirty="0">
                <a:solidFill>
                  <a:srgbClr val="242424"/>
                </a:solidFill>
                <a:effectLst/>
                <a:latin typeface="Century Gothic" panose="020B0502020202020204" pitchFamily="34" charset="0"/>
              </a:rPr>
              <a:t> application – helps assist the state with complaints so they can say they are aware of what is happening (De </a:t>
            </a:r>
            <a:r>
              <a:rPr lang="en-US" sz="2200" b="0" i="0" u="none" strike="noStrike" dirty="0" err="1">
                <a:solidFill>
                  <a:srgbClr val="242424"/>
                </a:solidFill>
                <a:effectLst/>
                <a:latin typeface="Century Gothic" panose="020B0502020202020204" pitchFamily="34" charset="0"/>
              </a:rPr>
              <a:t>minimus</a:t>
            </a:r>
            <a:r>
              <a:rPr lang="en-US" sz="2200" b="0" i="0" u="none" strike="noStrike" dirty="0">
                <a:solidFill>
                  <a:srgbClr val="242424"/>
                </a:solidFill>
                <a:effectLst/>
                <a:latin typeface="Century Gothic" panose="020B0502020202020204" pitchFamily="34" charset="0"/>
              </a:rPr>
              <a:t> level projects (up to 5 tons/year) – for combustion emissions and particulate emissions)</a:t>
            </a:r>
          </a:p>
          <a:p>
            <a:endParaRPr lang="en-US" sz="2200" dirty="0">
              <a:solidFill>
                <a:srgbClr val="242424"/>
              </a:solidFill>
              <a:latin typeface="Century Gothic" panose="020B0502020202020204" pitchFamily="34" charset="0"/>
            </a:endParaRPr>
          </a:p>
          <a:p>
            <a:endParaRPr lang="en-US" sz="2200" b="0" i="0" u="none" strike="noStrike" dirty="0">
              <a:solidFill>
                <a:srgbClr val="242424"/>
              </a:solidFill>
              <a:effectLst/>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b="0" i="0" u="none" strike="noStrike" dirty="0">
              <a:solidFill>
                <a:srgbClr val="242424"/>
              </a:solidFill>
              <a:effectLst/>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b="0" i="0" u="none" strike="noStrike" dirty="0">
              <a:solidFill>
                <a:srgbClr val="242424"/>
              </a:solidFill>
              <a:effectLst/>
              <a:latin typeface="Century Gothic" panose="020B0502020202020204" pitchFamily="34" charset="0"/>
            </a:endParaRPr>
          </a:p>
          <a:p>
            <a:r>
              <a:rPr lang="en-US" sz="2200" dirty="0">
                <a:solidFill>
                  <a:srgbClr val="242424"/>
                </a:solidFill>
                <a:latin typeface="Century Gothic" panose="020B0502020202020204" pitchFamily="34" charset="0"/>
              </a:rPr>
              <a:t>.</a:t>
            </a:r>
            <a:br>
              <a:rPr lang="en-US" sz="2200" b="0" i="0" u="none" strike="noStrike" dirty="0">
                <a:solidFill>
                  <a:srgbClr val="242424"/>
                </a:solidFill>
                <a:effectLst/>
                <a:latin typeface="Century Gothic" panose="020B0502020202020204" pitchFamily="34" charset="0"/>
              </a:rPr>
            </a:br>
            <a:endParaRPr lang="en-US" sz="2200" dirty="0">
              <a:latin typeface="Century Gothic" panose="020B0502020202020204" pitchFamily="34" charset="0"/>
            </a:endParaRPr>
          </a:p>
        </p:txBody>
      </p:sp>
    </p:spTree>
    <p:extLst>
      <p:ext uri="{BB962C8B-B14F-4D97-AF65-F5344CB8AC3E}">
        <p14:creationId xmlns:p14="http://schemas.microsoft.com/office/powerpoint/2010/main" val="3081975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D76BAC-8DD7-2BA3-D849-F305623811AE}"/>
              </a:ext>
            </a:extLst>
          </p:cNvPr>
          <p:cNvSpPr txBox="1"/>
          <p:nvPr/>
        </p:nvSpPr>
        <p:spPr>
          <a:xfrm>
            <a:off x="0" y="0"/>
            <a:ext cx="9144000" cy="9571851"/>
          </a:xfrm>
          <a:prstGeom prst="rect">
            <a:avLst/>
          </a:prstGeom>
          <a:solidFill>
            <a:schemeClr val="bg2"/>
          </a:solidFill>
        </p:spPr>
        <p:txBody>
          <a:bodyPr wrap="square">
            <a:spAutoFit/>
          </a:bodyPr>
          <a:lstStyle/>
          <a:p>
            <a:r>
              <a:rPr lang="en-US" sz="2200" b="1" i="0" u="none" strike="noStrike" dirty="0">
                <a:solidFill>
                  <a:srgbClr val="000000"/>
                </a:solidFill>
                <a:effectLst/>
                <a:latin typeface="Century Gothic" panose="020B0502020202020204" pitchFamily="34" charset="0"/>
              </a:rPr>
              <a:t>Arizona</a:t>
            </a:r>
            <a:r>
              <a:rPr lang="en-US" sz="2200" dirty="0">
                <a:latin typeface="Century Gothic" panose="020B0502020202020204" pitchFamily="34" charset="0"/>
              </a:rPr>
              <a:t> </a:t>
            </a:r>
          </a:p>
          <a:p>
            <a:endParaRPr lang="en-US" sz="2200" b="0" i="0" u="none" strike="noStrike" dirty="0">
              <a:solidFill>
                <a:srgbClr val="242424"/>
              </a:solidFill>
              <a:effectLst/>
              <a:latin typeface="Century Gothic" panose="020B0502020202020204" pitchFamily="34" charset="0"/>
            </a:endParaRPr>
          </a:p>
          <a:p>
            <a:r>
              <a:rPr lang="en-US" sz="2200" b="0" i="0" u="none" strike="noStrike" dirty="0">
                <a:solidFill>
                  <a:srgbClr val="242424"/>
                </a:solidFill>
                <a:effectLst/>
                <a:latin typeface="Century Gothic" panose="020B0502020202020204" pitchFamily="34" charset="0"/>
              </a:rPr>
              <a:t>As of today, there is no section for biochar/pyrolysis. However, a facility may be subject to other sections. </a:t>
            </a:r>
          </a:p>
          <a:p>
            <a:endParaRPr lang="en-US" sz="2200" dirty="0">
              <a:solidFill>
                <a:srgbClr val="242424"/>
              </a:solidFill>
              <a:latin typeface="Century Gothic" panose="020B0502020202020204" pitchFamily="34" charset="0"/>
            </a:endParaRPr>
          </a:p>
          <a:p>
            <a:r>
              <a:rPr lang="en-US" sz="2200" b="0" i="0" u="none" strike="noStrike" dirty="0">
                <a:solidFill>
                  <a:srgbClr val="242424"/>
                </a:solidFill>
                <a:effectLst/>
                <a:latin typeface="Century Gothic" panose="020B0502020202020204" pitchFamily="34" charset="0"/>
              </a:rPr>
              <a:t>For example, if a facility uses an incinerator, it may be subject to A.A.C. R18-2-704. Or if a facility uses a boiler, it may be subject to A.A.C. R18-2-724. </a:t>
            </a:r>
          </a:p>
          <a:p>
            <a:endParaRPr lang="en-US" sz="2200" dirty="0">
              <a:solidFill>
                <a:srgbClr val="242424"/>
              </a:solidFill>
              <a:latin typeface="Century Gothic" panose="020B0502020202020204" pitchFamily="34" charset="0"/>
            </a:endParaRPr>
          </a:p>
          <a:p>
            <a:r>
              <a:rPr lang="en-US" sz="2200" b="0" i="0" u="none" strike="noStrike" dirty="0">
                <a:solidFill>
                  <a:srgbClr val="242424"/>
                </a:solidFill>
                <a:effectLst/>
                <a:latin typeface="Century Gothic" panose="020B0502020202020204" pitchFamily="34" charset="0"/>
              </a:rPr>
              <a:t>The biggest factor pulling in requirements are federal regulations (code of federal regulations, CFR). For example, sub-part CCCC or sub-part EEEE that may require a facility to obtain an individual permit. </a:t>
            </a:r>
          </a:p>
          <a:p>
            <a:endParaRPr lang="en-US" sz="2200" dirty="0">
              <a:solidFill>
                <a:srgbClr val="242424"/>
              </a:solidFill>
              <a:latin typeface="Century Gothic" panose="020B0502020202020204" pitchFamily="34" charset="0"/>
            </a:endParaRPr>
          </a:p>
          <a:p>
            <a:r>
              <a:rPr lang="en-US" sz="2200" b="0" i="0" u="none" strike="noStrike" dirty="0">
                <a:solidFill>
                  <a:srgbClr val="242424"/>
                </a:solidFill>
                <a:effectLst/>
                <a:latin typeface="Century Gothic" panose="020B0502020202020204" pitchFamily="34" charset="0"/>
              </a:rPr>
              <a:t>Then, the state would add its own regulations and embed them in the permit. </a:t>
            </a:r>
          </a:p>
          <a:p>
            <a:endParaRPr lang="en-US" sz="2200" dirty="0">
              <a:solidFill>
                <a:srgbClr val="242424"/>
              </a:solidFill>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dirty="0">
              <a:solidFill>
                <a:srgbClr val="242424"/>
              </a:solidFill>
              <a:latin typeface="Century Gothic" panose="020B0502020202020204" pitchFamily="34" charset="0"/>
            </a:endParaRPr>
          </a:p>
          <a:p>
            <a:endParaRPr lang="en-US" sz="2200" dirty="0">
              <a:solidFill>
                <a:srgbClr val="242424"/>
              </a:solidFill>
              <a:latin typeface="Century Gothic" panose="020B0502020202020204" pitchFamily="34" charset="0"/>
            </a:endParaRPr>
          </a:p>
          <a:p>
            <a:r>
              <a:rPr lang="en-US" sz="2200" dirty="0">
                <a:solidFill>
                  <a:srgbClr val="242424"/>
                </a:solidFill>
                <a:latin typeface="Century Gothic" panose="020B0502020202020204" pitchFamily="34" charset="0"/>
              </a:rPr>
              <a:t>.</a:t>
            </a:r>
            <a:endParaRPr lang="en-US" sz="2200" dirty="0">
              <a:latin typeface="Century Gothic" panose="020B0502020202020204" pitchFamily="34" charset="0"/>
            </a:endParaRPr>
          </a:p>
        </p:txBody>
      </p:sp>
    </p:spTree>
    <p:extLst>
      <p:ext uri="{BB962C8B-B14F-4D97-AF65-F5344CB8AC3E}">
        <p14:creationId xmlns:p14="http://schemas.microsoft.com/office/powerpoint/2010/main" val="2023083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17144C-8500-1EFC-36ED-52D88C7C8E84}"/>
              </a:ext>
            </a:extLst>
          </p:cNvPr>
          <p:cNvSpPr txBox="1"/>
          <p:nvPr/>
        </p:nvSpPr>
        <p:spPr>
          <a:xfrm>
            <a:off x="2263" y="0"/>
            <a:ext cx="9144000" cy="8556188"/>
          </a:xfrm>
          <a:prstGeom prst="rect">
            <a:avLst/>
          </a:prstGeom>
          <a:solidFill>
            <a:schemeClr val="bg2"/>
          </a:solidFill>
        </p:spPr>
        <p:txBody>
          <a:bodyPr wrap="square">
            <a:spAutoFit/>
          </a:bodyPr>
          <a:lstStyle/>
          <a:p>
            <a:r>
              <a:rPr lang="en-US" sz="2200" b="1" i="0" u="none" strike="noStrike" dirty="0">
                <a:solidFill>
                  <a:srgbClr val="000000"/>
                </a:solidFill>
                <a:effectLst/>
                <a:latin typeface="Century Gothic" panose="020B0502020202020204" pitchFamily="34" charset="0"/>
              </a:rPr>
              <a:t>Colorado</a:t>
            </a:r>
            <a:r>
              <a:rPr lang="en-US" sz="2200" dirty="0">
                <a:latin typeface="Century Gothic" panose="020B0502020202020204" pitchFamily="34" charset="0"/>
              </a:rPr>
              <a:t> </a:t>
            </a:r>
          </a:p>
          <a:p>
            <a:endParaRPr lang="en-US" sz="2200" i="0" u="none" strike="noStrike" dirty="0">
              <a:solidFill>
                <a:srgbClr val="000000"/>
              </a:solidFill>
              <a:effectLst/>
              <a:latin typeface="Century Gothic" panose="020B0502020202020204" pitchFamily="34" charset="0"/>
            </a:endParaRPr>
          </a:p>
          <a:p>
            <a:r>
              <a:rPr lang="en-US" sz="2200" i="0" u="sng" strike="noStrike" dirty="0">
                <a:solidFill>
                  <a:srgbClr val="000000"/>
                </a:solidFill>
                <a:effectLst/>
                <a:latin typeface="Century Gothic" panose="020B0502020202020204" pitchFamily="34" charset="0"/>
              </a:rPr>
              <a:t>All incinerators located in Colorado require a Construction Permit </a:t>
            </a:r>
            <a:r>
              <a:rPr lang="en-US" sz="2200" i="0" u="none" strike="noStrike" dirty="0">
                <a:solidFill>
                  <a:srgbClr val="000000"/>
                </a:solidFill>
                <a:effectLst/>
                <a:latin typeface="Century Gothic" panose="020B0502020202020204" pitchFamily="34" charset="0"/>
              </a:rPr>
              <a:t>to operate (stationary and non-stationary). </a:t>
            </a:r>
            <a:r>
              <a:rPr lang="en-US" sz="2200" b="0" i="0" u="none" strike="noStrike" dirty="0">
                <a:solidFill>
                  <a:srgbClr val="000000"/>
                </a:solidFill>
                <a:effectLst/>
                <a:latin typeface="Century Gothic" panose="020B0502020202020204" pitchFamily="34" charset="0"/>
              </a:rPr>
              <a:t>To begin the permit application process, begin by filling out an Air Pollutant Emissions Notice (APEN). There are different APEN forms for different types of equipment, but it would likely be the </a:t>
            </a:r>
            <a:r>
              <a:rPr lang="en-US" sz="2200" b="0" i="0" u="sng" strike="noStrike" dirty="0">
                <a:solidFill>
                  <a:srgbClr val="000000"/>
                </a:solidFill>
                <a:effectLst/>
                <a:latin typeface="Century Gothic" panose="020B0502020202020204" pitchFamily="34" charset="0"/>
              </a:rPr>
              <a:t>Crematory/Incinerator APEN: Form APCD-234</a:t>
            </a:r>
            <a:r>
              <a:rPr lang="en-US" sz="2200" b="0" i="0" u="none" strike="noStrike" dirty="0">
                <a:solidFill>
                  <a:srgbClr val="000000"/>
                </a:solidFill>
                <a:effectLst/>
                <a:latin typeface="Century Gothic" panose="020B0502020202020204" pitchFamily="34" charset="0"/>
              </a:rPr>
              <a:t>. If the equipment is considered an </a:t>
            </a:r>
            <a:r>
              <a:rPr lang="en-US" sz="2200" b="0" i="0" u="sng" strike="noStrike" dirty="0">
                <a:solidFill>
                  <a:srgbClr val="000000"/>
                </a:solidFill>
                <a:effectLst/>
                <a:latin typeface="Century Gothic" panose="020B0502020202020204" pitchFamily="34" charset="0"/>
              </a:rPr>
              <a:t>Air Curtain Destructor (ACD), you would use the Air curtain destructor APEN: Form APCD-232</a:t>
            </a:r>
            <a:r>
              <a:rPr lang="en-US" sz="2200" b="0" i="0" u="none" strike="noStrike" dirty="0">
                <a:solidFill>
                  <a:srgbClr val="000000"/>
                </a:solidFill>
                <a:effectLst/>
                <a:latin typeface="Century Gothic" panose="020B0502020202020204" pitchFamily="34" charset="0"/>
              </a:rPr>
              <a:t>.</a:t>
            </a:r>
            <a:br>
              <a:rPr lang="en-US" sz="2200" b="0" i="0" u="none" strike="noStrike" dirty="0">
                <a:solidFill>
                  <a:srgbClr val="000000"/>
                </a:solidFill>
                <a:effectLst/>
                <a:latin typeface="Century Gothic" panose="020B0502020202020204" pitchFamily="34" charset="0"/>
              </a:rPr>
            </a:br>
            <a:br>
              <a:rPr lang="en-US" sz="2200" b="0" i="0" u="none" strike="noStrike" dirty="0">
                <a:solidFill>
                  <a:srgbClr val="000000"/>
                </a:solidFill>
                <a:effectLst/>
                <a:latin typeface="Century Gothic" panose="020B0502020202020204" pitchFamily="34" charset="0"/>
              </a:rPr>
            </a:br>
            <a:r>
              <a:rPr lang="en-US" sz="2200" b="0" i="0" u="none" strike="noStrike" dirty="0">
                <a:solidFill>
                  <a:srgbClr val="000000"/>
                </a:solidFill>
                <a:effectLst/>
                <a:latin typeface="Century Gothic" panose="020B0502020202020204" pitchFamily="34" charset="0"/>
              </a:rPr>
              <a:t>There is </a:t>
            </a:r>
            <a:r>
              <a:rPr lang="en-US" sz="2200" b="0" i="0" u="sng" strike="noStrike" dirty="0">
                <a:solidFill>
                  <a:srgbClr val="000000"/>
                </a:solidFill>
                <a:effectLst/>
                <a:latin typeface="Century Gothic" panose="020B0502020202020204" pitchFamily="34" charset="0"/>
              </a:rPr>
              <a:t>a $242.00 fee </a:t>
            </a:r>
            <a:r>
              <a:rPr lang="en-US" sz="2200" b="0" i="0" u="none" strike="noStrike" dirty="0">
                <a:solidFill>
                  <a:srgbClr val="000000"/>
                </a:solidFill>
                <a:effectLst/>
                <a:latin typeface="Century Gothic" panose="020B0502020202020204" pitchFamily="34" charset="0"/>
              </a:rPr>
              <a:t>per APEN, and the APEN is used as the permit application. </a:t>
            </a:r>
            <a:r>
              <a:rPr lang="en-US" sz="2200" b="0" i="0" u="sng" strike="noStrike" dirty="0">
                <a:solidFill>
                  <a:srgbClr val="000000"/>
                </a:solidFill>
                <a:effectLst/>
                <a:latin typeface="Century Gothic" panose="020B0502020202020204" pitchFamily="34" charset="0"/>
              </a:rPr>
              <a:t>There is additional billing for hours spent writing the construction permit (between 5-10 hours billed at $119/</a:t>
            </a:r>
            <a:r>
              <a:rPr lang="en-US" sz="2200" b="0" i="0" u="sng" strike="noStrike" dirty="0" err="1">
                <a:solidFill>
                  <a:srgbClr val="000000"/>
                </a:solidFill>
                <a:effectLst/>
                <a:latin typeface="Century Gothic" panose="020B0502020202020204" pitchFamily="34" charset="0"/>
              </a:rPr>
              <a:t>hr</a:t>
            </a:r>
            <a:r>
              <a:rPr lang="en-US" sz="2200" b="0" i="0" u="sng" strike="noStrike" dirty="0">
                <a:solidFill>
                  <a:srgbClr val="000000"/>
                </a:solidFill>
                <a:effectLst/>
                <a:latin typeface="Century Gothic" panose="020B0502020202020204" pitchFamily="34" charset="0"/>
              </a:rPr>
              <a:t> so $800-$1,400ish). </a:t>
            </a:r>
            <a:r>
              <a:rPr lang="en-US" sz="2200" b="0" i="0" u="none" strike="noStrike" dirty="0">
                <a:solidFill>
                  <a:srgbClr val="000000"/>
                </a:solidFill>
                <a:effectLst/>
                <a:latin typeface="Century Gothic" panose="020B0502020202020204" pitchFamily="34" charset="0"/>
              </a:rPr>
              <a:t>Part of the application process is assessing whether or not a modeling analysis will be required. There is an exception for ACDs that burn only wood waste in remote locations and which will be used as an alternative to open burning. If this is not the case, </a:t>
            </a:r>
            <a:r>
              <a:rPr lang="en-US" sz="2200" b="0" i="0" u="sng" strike="noStrike" dirty="0">
                <a:solidFill>
                  <a:srgbClr val="000000"/>
                </a:solidFill>
                <a:effectLst/>
                <a:latin typeface="Century Gothic" panose="020B0502020202020204" pitchFamily="34" charset="0"/>
              </a:rPr>
              <a:t>the cost may be much higher if the modeling unit determines that a modeling analysis is required</a:t>
            </a:r>
            <a:r>
              <a:rPr lang="en-US" sz="2200" b="0" i="0" u="none" strike="noStrike" dirty="0">
                <a:solidFill>
                  <a:srgbClr val="000000"/>
                </a:solidFill>
                <a:effectLst/>
                <a:latin typeface="Century Gothic" panose="020B0502020202020204" pitchFamily="34" charset="0"/>
              </a:rPr>
              <a:t>.</a:t>
            </a:r>
          </a:p>
          <a:p>
            <a:endParaRPr lang="en-US" sz="2200" dirty="0">
              <a:solidFill>
                <a:srgbClr val="000000"/>
              </a:solidFill>
              <a:latin typeface="Century Gothic" panose="020B0502020202020204" pitchFamily="34" charset="0"/>
            </a:endParaRPr>
          </a:p>
          <a:p>
            <a:endParaRPr lang="en-US" sz="2200" b="0" i="0" u="none" strike="noStrike" dirty="0">
              <a:solidFill>
                <a:srgbClr val="000000"/>
              </a:solidFill>
              <a:effectLst/>
              <a:latin typeface="Century Gothic" panose="020B0502020202020204" pitchFamily="34" charset="0"/>
            </a:endParaRPr>
          </a:p>
          <a:p>
            <a:endParaRPr lang="en-US" sz="2200" dirty="0">
              <a:solidFill>
                <a:srgbClr val="000000"/>
              </a:solidFill>
              <a:latin typeface="Century Gothic" panose="020B0502020202020204" pitchFamily="34" charset="0"/>
            </a:endParaRPr>
          </a:p>
          <a:p>
            <a:endParaRPr lang="en-US" sz="2200" dirty="0">
              <a:solidFill>
                <a:srgbClr val="000000"/>
              </a:solidFill>
              <a:latin typeface="Century Gothic" panose="020B0502020202020204" pitchFamily="34" charset="0"/>
            </a:endParaRPr>
          </a:p>
          <a:p>
            <a:r>
              <a:rPr lang="en-US" sz="2200" dirty="0">
                <a:latin typeface="Century Gothic" panose="020B0502020202020204" pitchFamily="34" charset="0"/>
              </a:rPr>
              <a:t>.</a:t>
            </a:r>
          </a:p>
        </p:txBody>
      </p:sp>
    </p:spTree>
    <p:extLst>
      <p:ext uri="{BB962C8B-B14F-4D97-AF65-F5344CB8AC3E}">
        <p14:creationId xmlns:p14="http://schemas.microsoft.com/office/powerpoint/2010/main" val="1072895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5000" y="96436"/>
            <a:ext cx="7123859" cy="755576"/>
          </a:xfrm>
          <a:prstGeom prst="rect">
            <a:avLst/>
          </a:prstGeom>
        </p:spPr>
        <p:txBody>
          <a:bodyPr vert="horz" wrap="square" lIns="0" tIns="370634" rIns="0" bIns="0" rtlCol="0">
            <a:spAutoFit/>
          </a:bodyPr>
          <a:lstStyle/>
          <a:p>
            <a:pPr marL="438150" marR="3810">
              <a:lnSpc>
                <a:spcPts val="2918"/>
              </a:lnSpc>
              <a:spcBef>
                <a:spcPts val="439"/>
              </a:spcBef>
            </a:pPr>
            <a:r>
              <a:rPr lang="en-US" spc="-8" dirty="0"/>
              <a:t>What is Biochar?</a:t>
            </a:r>
            <a:endParaRPr spc="-8" dirty="0"/>
          </a:p>
        </p:txBody>
      </p:sp>
      <p:sp>
        <p:nvSpPr>
          <p:cNvPr id="3" name="object 3"/>
          <p:cNvSpPr txBox="1"/>
          <p:nvPr/>
        </p:nvSpPr>
        <p:spPr>
          <a:xfrm>
            <a:off x="8412439" y="5676472"/>
            <a:ext cx="77153" cy="148117"/>
          </a:xfrm>
          <a:prstGeom prst="rect">
            <a:avLst/>
          </a:prstGeom>
        </p:spPr>
        <p:txBody>
          <a:bodyPr vert="horz" wrap="square" lIns="0" tIns="9525" rIns="0" bIns="0" rtlCol="0">
            <a:spAutoFit/>
          </a:bodyPr>
          <a:lstStyle/>
          <a:p>
            <a:pPr marL="9525">
              <a:spcBef>
                <a:spcPts val="75"/>
              </a:spcBef>
            </a:pPr>
            <a:r>
              <a:rPr sz="900" spc="-38" dirty="0">
                <a:solidFill>
                  <a:srgbClr val="878787"/>
                </a:solidFill>
                <a:latin typeface="Calibri"/>
                <a:cs typeface="Calibri"/>
              </a:rPr>
              <a:t>4</a:t>
            </a:r>
            <a:endParaRPr sz="900">
              <a:latin typeface="Calibri"/>
              <a:cs typeface="Calibri"/>
            </a:endParaRPr>
          </a:p>
        </p:txBody>
      </p:sp>
      <p:sp>
        <p:nvSpPr>
          <p:cNvPr id="4" name="object 4"/>
          <p:cNvSpPr txBox="1"/>
          <p:nvPr/>
        </p:nvSpPr>
        <p:spPr>
          <a:xfrm>
            <a:off x="3395399" y="5531560"/>
            <a:ext cx="2292668" cy="437940"/>
          </a:xfrm>
          <a:prstGeom prst="rect">
            <a:avLst/>
          </a:prstGeom>
        </p:spPr>
        <p:txBody>
          <a:bodyPr vert="horz" wrap="square" lIns="0" tIns="9525" rIns="0" bIns="0" rtlCol="0">
            <a:spAutoFit/>
          </a:bodyPr>
          <a:lstStyle/>
          <a:p>
            <a:pPr marL="594360" marR="3810" indent="-585311">
              <a:spcBef>
                <a:spcPts val="75"/>
              </a:spcBef>
            </a:pPr>
            <a:r>
              <a:rPr lang="en-US" sz="900" b="1" dirty="0">
                <a:solidFill>
                  <a:srgbClr val="006837"/>
                </a:solidFill>
                <a:latin typeface="Calibri"/>
                <a:cs typeface="Calibri"/>
              </a:rPr>
              <a:t>Slide credit:</a:t>
            </a:r>
          </a:p>
          <a:p>
            <a:pPr marL="594360" marR="3810" indent="-585311">
              <a:spcBef>
                <a:spcPts val="75"/>
              </a:spcBef>
            </a:pPr>
            <a:r>
              <a:rPr sz="900" b="1" dirty="0">
                <a:solidFill>
                  <a:srgbClr val="006837"/>
                </a:solidFill>
                <a:latin typeface="Calibri"/>
                <a:cs typeface="Calibri"/>
              </a:rPr>
              <a:t>Cornell</a:t>
            </a:r>
            <a:r>
              <a:rPr sz="900" b="1" spc="-11" dirty="0">
                <a:solidFill>
                  <a:srgbClr val="006837"/>
                </a:solidFill>
                <a:latin typeface="Calibri"/>
                <a:cs typeface="Calibri"/>
              </a:rPr>
              <a:t> </a:t>
            </a:r>
            <a:r>
              <a:rPr sz="900" b="1" spc="-8" dirty="0">
                <a:solidFill>
                  <a:srgbClr val="006837"/>
                </a:solidFill>
                <a:latin typeface="Calibri"/>
                <a:cs typeface="Calibri"/>
              </a:rPr>
              <a:t>Cooperative</a:t>
            </a:r>
            <a:r>
              <a:rPr sz="900" b="1" spc="-23" dirty="0">
                <a:solidFill>
                  <a:srgbClr val="006837"/>
                </a:solidFill>
                <a:latin typeface="Calibri"/>
                <a:cs typeface="Calibri"/>
              </a:rPr>
              <a:t> </a:t>
            </a:r>
            <a:r>
              <a:rPr sz="900" b="1" dirty="0">
                <a:solidFill>
                  <a:srgbClr val="006837"/>
                </a:solidFill>
                <a:latin typeface="Calibri"/>
                <a:cs typeface="Calibri"/>
              </a:rPr>
              <a:t>Extension</a:t>
            </a:r>
            <a:r>
              <a:rPr sz="900" b="1" spc="-19" dirty="0">
                <a:solidFill>
                  <a:srgbClr val="006837"/>
                </a:solidFill>
                <a:latin typeface="Calibri"/>
                <a:cs typeface="Calibri"/>
              </a:rPr>
              <a:t> </a:t>
            </a:r>
            <a:r>
              <a:rPr sz="900" b="1" dirty="0">
                <a:solidFill>
                  <a:srgbClr val="006837"/>
                </a:solidFill>
                <a:latin typeface="Calibri"/>
                <a:cs typeface="Calibri"/>
              </a:rPr>
              <a:t>of</a:t>
            </a:r>
            <a:r>
              <a:rPr sz="900" b="1" spc="-19" dirty="0">
                <a:solidFill>
                  <a:srgbClr val="006837"/>
                </a:solidFill>
                <a:latin typeface="Calibri"/>
                <a:cs typeface="Calibri"/>
              </a:rPr>
              <a:t> </a:t>
            </a:r>
            <a:r>
              <a:rPr sz="900" b="1" dirty="0">
                <a:solidFill>
                  <a:srgbClr val="006837"/>
                </a:solidFill>
                <a:latin typeface="Calibri"/>
                <a:cs typeface="Calibri"/>
              </a:rPr>
              <a:t>Suffolk</a:t>
            </a:r>
            <a:r>
              <a:rPr sz="900" b="1" spc="-30" dirty="0">
                <a:solidFill>
                  <a:srgbClr val="006837"/>
                </a:solidFill>
                <a:latin typeface="Calibri"/>
                <a:cs typeface="Calibri"/>
              </a:rPr>
              <a:t> </a:t>
            </a:r>
            <a:r>
              <a:rPr sz="900" b="1" spc="-8" dirty="0">
                <a:solidFill>
                  <a:srgbClr val="006837"/>
                </a:solidFill>
                <a:latin typeface="Calibri"/>
                <a:cs typeface="Calibri"/>
              </a:rPr>
              <a:t>County </a:t>
            </a:r>
            <a:r>
              <a:rPr sz="900" b="1" dirty="0">
                <a:solidFill>
                  <a:srgbClr val="006837"/>
                </a:solidFill>
                <a:latin typeface="Calibri"/>
                <a:cs typeface="Calibri"/>
              </a:rPr>
              <a:t>Biochar</a:t>
            </a:r>
            <a:r>
              <a:rPr sz="900" b="1" spc="-8" dirty="0">
                <a:solidFill>
                  <a:srgbClr val="006837"/>
                </a:solidFill>
                <a:latin typeface="Calibri"/>
                <a:cs typeface="Calibri"/>
              </a:rPr>
              <a:t> Webinar</a:t>
            </a:r>
            <a:r>
              <a:rPr sz="900" b="1" spc="-19" dirty="0">
                <a:solidFill>
                  <a:srgbClr val="006837"/>
                </a:solidFill>
                <a:latin typeface="Calibri"/>
                <a:cs typeface="Calibri"/>
              </a:rPr>
              <a:t> </a:t>
            </a:r>
            <a:r>
              <a:rPr sz="900" b="1" spc="-8" dirty="0">
                <a:solidFill>
                  <a:srgbClr val="006837"/>
                </a:solidFill>
                <a:latin typeface="Calibri"/>
                <a:cs typeface="Calibri"/>
              </a:rPr>
              <a:t>Series</a:t>
            </a:r>
            <a:endParaRPr sz="900" dirty="0">
              <a:latin typeface="Calibri"/>
              <a:cs typeface="Calibri"/>
            </a:endParaRPr>
          </a:p>
        </p:txBody>
      </p:sp>
      <p:sp>
        <p:nvSpPr>
          <p:cNvPr id="5" name="object 5"/>
          <p:cNvSpPr txBox="1"/>
          <p:nvPr/>
        </p:nvSpPr>
        <p:spPr>
          <a:xfrm>
            <a:off x="691515" y="2153900"/>
            <a:ext cx="7140416" cy="853439"/>
          </a:xfrm>
          <a:prstGeom prst="rect">
            <a:avLst/>
          </a:prstGeom>
        </p:spPr>
        <p:txBody>
          <a:bodyPr vert="horz" wrap="square" lIns="0" tIns="9525" rIns="0" bIns="0" rtlCol="0">
            <a:spAutoFit/>
          </a:bodyPr>
          <a:lstStyle/>
          <a:p>
            <a:pPr marL="9525">
              <a:spcBef>
                <a:spcPts val="75"/>
              </a:spcBef>
            </a:pPr>
            <a:r>
              <a:rPr dirty="0">
                <a:solidFill>
                  <a:srgbClr val="555657"/>
                </a:solidFill>
                <a:latin typeface="Century Gothic" panose="020B0502020202020204" pitchFamily="34" charset="0"/>
                <a:cs typeface="Arial"/>
              </a:rPr>
              <a:t>Biochars</a:t>
            </a:r>
            <a:r>
              <a:rPr spc="-30" dirty="0">
                <a:solidFill>
                  <a:srgbClr val="555657"/>
                </a:solidFill>
                <a:latin typeface="Century Gothic" panose="020B0502020202020204" pitchFamily="34" charset="0"/>
                <a:cs typeface="Arial"/>
              </a:rPr>
              <a:t> </a:t>
            </a:r>
            <a:r>
              <a:rPr dirty="0">
                <a:solidFill>
                  <a:srgbClr val="555657"/>
                </a:solidFill>
                <a:latin typeface="Century Gothic" panose="020B0502020202020204" pitchFamily="34" charset="0"/>
                <a:cs typeface="Arial"/>
              </a:rPr>
              <a:t>are</a:t>
            </a:r>
            <a:r>
              <a:rPr spc="-19" dirty="0">
                <a:solidFill>
                  <a:srgbClr val="555657"/>
                </a:solidFill>
                <a:latin typeface="Century Gothic" panose="020B0502020202020204" pitchFamily="34" charset="0"/>
                <a:cs typeface="Arial"/>
              </a:rPr>
              <a:t> </a:t>
            </a:r>
            <a:r>
              <a:rPr spc="-8" dirty="0">
                <a:solidFill>
                  <a:srgbClr val="555657"/>
                </a:solidFill>
                <a:latin typeface="Century Gothic" panose="020B0502020202020204" pitchFamily="34" charset="0"/>
                <a:cs typeface="Arial"/>
              </a:rPr>
              <a:t>fine-</a:t>
            </a:r>
            <a:r>
              <a:rPr dirty="0">
                <a:solidFill>
                  <a:srgbClr val="555657"/>
                </a:solidFill>
                <a:latin typeface="Century Gothic" panose="020B0502020202020204" pitchFamily="34" charset="0"/>
                <a:cs typeface="Arial"/>
              </a:rPr>
              <a:t>grained,</a:t>
            </a:r>
            <a:r>
              <a:rPr spc="-53" dirty="0">
                <a:solidFill>
                  <a:srgbClr val="555657"/>
                </a:solidFill>
                <a:latin typeface="Century Gothic" panose="020B0502020202020204" pitchFamily="34" charset="0"/>
                <a:cs typeface="Arial"/>
              </a:rPr>
              <a:t> </a:t>
            </a:r>
            <a:r>
              <a:rPr dirty="0">
                <a:solidFill>
                  <a:srgbClr val="555657"/>
                </a:solidFill>
                <a:latin typeface="Century Gothic" panose="020B0502020202020204" pitchFamily="34" charset="0"/>
                <a:cs typeface="Arial"/>
              </a:rPr>
              <a:t>highly</a:t>
            </a:r>
            <a:r>
              <a:rPr spc="-45" dirty="0">
                <a:solidFill>
                  <a:srgbClr val="555657"/>
                </a:solidFill>
                <a:latin typeface="Century Gothic" panose="020B0502020202020204" pitchFamily="34" charset="0"/>
                <a:cs typeface="Arial"/>
              </a:rPr>
              <a:t> </a:t>
            </a:r>
            <a:r>
              <a:rPr dirty="0">
                <a:solidFill>
                  <a:srgbClr val="555657"/>
                </a:solidFill>
                <a:latin typeface="Century Gothic" panose="020B0502020202020204" pitchFamily="34" charset="0"/>
                <a:cs typeface="Arial"/>
              </a:rPr>
              <a:t>porous</a:t>
            </a:r>
            <a:r>
              <a:rPr spc="-34" dirty="0">
                <a:solidFill>
                  <a:srgbClr val="555657"/>
                </a:solidFill>
                <a:latin typeface="Century Gothic" panose="020B0502020202020204" pitchFamily="34" charset="0"/>
                <a:cs typeface="Arial"/>
              </a:rPr>
              <a:t> </a:t>
            </a:r>
            <a:r>
              <a:rPr dirty="0">
                <a:solidFill>
                  <a:srgbClr val="555657"/>
                </a:solidFill>
                <a:latin typeface="Century Gothic" panose="020B0502020202020204" pitchFamily="34" charset="0"/>
                <a:cs typeface="Arial"/>
              </a:rPr>
              <a:t>charcoals</a:t>
            </a:r>
            <a:r>
              <a:rPr spc="-30" dirty="0">
                <a:solidFill>
                  <a:srgbClr val="555657"/>
                </a:solidFill>
                <a:latin typeface="Century Gothic" panose="020B0502020202020204" pitchFamily="34" charset="0"/>
                <a:cs typeface="Arial"/>
              </a:rPr>
              <a:t> </a:t>
            </a:r>
            <a:r>
              <a:rPr dirty="0">
                <a:solidFill>
                  <a:srgbClr val="555657"/>
                </a:solidFill>
                <a:latin typeface="Century Gothic" panose="020B0502020202020204" pitchFamily="34" charset="0"/>
                <a:cs typeface="Arial"/>
              </a:rPr>
              <a:t>that</a:t>
            </a:r>
            <a:r>
              <a:rPr spc="-30" dirty="0">
                <a:solidFill>
                  <a:srgbClr val="555657"/>
                </a:solidFill>
                <a:latin typeface="Century Gothic" panose="020B0502020202020204" pitchFamily="34" charset="0"/>
                <a:cs typeface="Arial"/>
              </a:rPr>
              <a:t> </a:t>
            </a:r>
            <a:r>
              <a:rPr dirty="0">
                <a:solidFill>
                  <a:srgbClr val="555657"/>
                </a:solidFill>
                <a:latin typeface="Century Gothic" panose="020B0502020202020204" pitchFamily="34" charset="0"/>
                <a:cs typeface="Arial"/>
              </a:rPr>
              <a:t>help</a:t>
            </a:r>
            <a:r>
              <a:rPr spc="-34" dirty="0">
                <a:solidFill>
                  <a:srgbClr val="555657"/>
                </a:solidFill>
                <a:latin typeface="Century Gothic" panose="020B0502020202020204" pitchFamily="34" charset="0"/>
                <a:cs typeface="Arial"/>
              </a:rPr>
              <a:t> </a:t>
            </a:r>
            <a:r>
              <a:rPr spc="-8" dirty="0">
                <a:solidFill>
                  <a:srgbClr val="555657"/>
                </a:solidFill>
                <a:latin typeface="Century Gothic" panose="020B0502020202020204" pitchFamily="34" charset="0"/>
                <a:cs typeface="Arial"/>
              </a:rPr>
              <a:t>soils</a:t>
            </a:r>
            <a:r>
              <a:rPr lang="en-US" spc="-8" dirty="0">
                <a:solidFill>
                  <a:srgbClr val="555657"/>
                </a:solidFill>
                <a:latin typeface="Century Gothic" panose="020B0502020202020204" pitchFamily="34" charset="0"/>
                <a:cs typeface="Arial"/>
              </a:rPr>
              <a:t> </a:t>
            </a:r>
            <a:r>
              <a:rPr lang="en-US" dirty="0">
                <a:solidFill>
                  <a:srgbClr val="555657"/>
                </a:solidFill>
                <a:latin typeface="Century Gothic" panose="020B0502020202020204" pitchFamily="34" charset="0"/>
                <a:cs typeface="Arial"/>
              </a:rPr>
              <a:t>retain</a:t>
            </a:r>
            <a:r>
              <a:rPr lang="en-US" spc="-30" dirty="0">
                <a:solidFill>
                  <a:srgbClr val="555657"/>
                </a:solidFill>
                <a:latin typeface="Century Gothic" panose="020B0502020202020204" pitchFamily="34" charset="0"/>
                <a:cs typeface="Arial"/>
              </a:rPr>
              <a:t> </a:t>
            </a:r>
            <a:r>
              <a:rPr lang="en-US" dirty="0">
                <a:solidFill>
                  <a:srgbClr val="555657"/>
                </a:solidFill>
                <a:latin typeface="Century Gothic" panose="020B0502020202020204" pitchFamily="34" charset="0"/>
                <a:cs typeface="Arial"/>
              </a:rPr>
              <a:t>nutrients</a:t>
            </a:r>
            <a:r>
              <a:rPr lang="en-US" spc="-41" dirty="0">
                <a:solidFill>
                  <a:srgbClr val="555657"/>
                </a:solidFill>
                <a:latin typeface="Century Gothic" panose="020B0502020202020204" pitchFamily="34" charset="0"/>
                <a:cs typeface="Arial"/>
              </a:rPr>
              <a:t> </a:t>
            </a:r>
            <a:r>
              <a:rPr lang="en-US" dirty="0">
                <a:solidFill>
                  <a:srgbClr val="555657"/>
                </a:solidFill>
                <a:latin typeface="Century Gothic" panose="020B0502020202020204" pitchFamily="34" charset="0"/>
                <a:cs typeface="Arial"/>
              </a:rPr>
              <a:t>and</a:t>
            </a:r>
            <a:r>
              <a:rPr lang="en-US" spc="-19" dirty="0">
                <a:solidFill>
                  <a:srgbClr val="555657"/>
                </a:solidFill>
                <a:latin typeface="Century Gothic" panose="020B0502020202020204" pitchFamily="34" charset="0"/>
                <a:cs typeface="Arial"/>
              </a:rPr>
              <a:t> </a:t>
            </a:r>
            <a:r>
              <a:rPr lang="en-US" spc="-8" dirty="0">
                <a:solidFill>
                  <a:srgbClr val="555657"/>
                </a:solidFill>
                <a:latin typeface="Century Gothic" panose="020B0502020202020204" pitchFamily="34" charset="0"/>
                <a:cs typeface="Arial"/>
              </a:rPr>
              <a:t>water</a:t>
            </a:r>
            <a:r>
              <a:rPr lang="en-US" b="1" spc="-8" dirty="0">
                <a:solidFill>
                  <a:srgbClr val="555657"/>
                </a:solidFill>
                <a:latin typeface="Arial"/>
                <a:cs typeface="Arial"/>
              </a:rPr>
              <a:t>.</a:t>
            </a:r>
            <a:endParaRPr lang="en-US" dirty="0">
              <a:latin typeface="Arial"/>
              <a:cs typeface="Arial"/>
            </a:endParaRPr>
          </a:p>
          <a:p>
            <a:pPr marL="9525">
              <a:spcBef>
                <a:spcPts val="75"/>
              </a:spcBef>
            </a:pPr>
            <a:endParaRPr dirty="0">
              <a:latin typeface="Century Gothic" panose="020B0502020202020204" pitchFamily="34" charset="0"/>
              <a:cs typeface="Arial"/>
            </a:endParaRPr>
          </a:p>
        </p:txBody>
      </p:sp>
      <p:pic>
        <p:nvPicPr>
          <p:cNvPr id="8" name="object 8"/>
          <p:cNvPicPr/>
          <p:nvPr/>
        </p:nvPicPr>
        <p:blipFill>
          <a:blip r:embed="rId2" cstate="print"/>
          <a:stretch>
            <a:fillRect/>
          </a:stretch>
        </p:blipFill>
        <p:spPr>
          <a:xfrm>
            <a:off x="691515" y="2792349"/>
            <a:ext cx="2160296" cy="1787530"/>
          </a:xfrm>
          <a:prstGeom prst="rect">
            <a:avLst/>
          </a:prstGeom>
        </p:spPr>
      </p:pic>
      <p:sp>
        <p:nvSpPr>
          <p:cNvPr id="9" name="object 9"/>
          <p:cNvSpPr txBox="1"/>
          <p:nvPr/>
        </p:nvSpPr>
        <p:spPr>
          <a:xfrm>
            <a:off x="2065021" y="4680876"/>
            <a:ext cx="796290" cy="171201"/>
          </a:xfrm>
          <a:prstGeom prst="rect">
            <a:avLst/>
          </a:prstGeom>
        </p:spPr>
        <p:txBody>
          <a:bodyPr vert="horz" wrap="square" lIns="0" tIns="9525" rIns="0" bIns="0" rtlCol="0">
            <a:spAutoFit/>
          </a:bodyPr>
          <a:lstStyle/>
          <a:p>
            <a:pPr marL="9525">
              <a:spcBef>
                <a:spcPts val="75"/>
              </a:spcBef>
            </a:pPr>
            <a:r>
              <a:rPr sz="1050" b="1" dirty="0">
                <a:solidFill>
                  <a:srgbClr val="555657"/>
                </a:solidFill>
                <a:latin typeface="Arial"/>
                <a:cs typeface="Arial"/>
              </a:rPr>
              <a:t>Collins</a:t>
            </a:r>
            <a:r>
              <a:rPr sz="1050" b="1" spc="-34" dirty="0">
                <a:solidFill>
                  <a:srgbClr val="555657"/>
                </a:solidFill>
                <a:latin typeface="Arial"/>
                <a:cs typeface="Arial"/>
              </a:rPr>
              <a:t> </a:t>
            </a:r>
            <a:r>
              <a:rPr sz="1050" b="1" spc="-15" dirty="0">
                <a:solidFill>
                  <a:srgbClr val="555657"/>
                </a:solidFill>
                <a:latin typeface="Arial"/>
                <a:cs typeface="Arial"/>
              </a:rPr>
              <a:t>2009</a:t>
            </a:r>
            <a:endParaRPr sz="1050">
              <a:latin typeface="Arial"/>
              <a:cs typeface="Arial"/>
            </a:endParaRPr>
          </a:p>
        </p:txBody>
      </p:sp>
      <p:pic>
        <p:nvPicPr>
          <p:cNvPr id="10" name="object 10"/>
          <p:cNvPicPr/>
          <p:nvPr/>
        </p:nvPicPr>
        <p:blipFill>
          <a:blip r:embed="rId3" cstate="print"/>
          <a:stretch>
            <a:fillRect/>
          </a:stretch>
        </p:blipFill>
        <p:spPr>
          <a:xfrm>
            <a:off x="3162682" y="2787777"/>
            <a:ext cx="2575178" cy="1786508"/>
          </a:xfrm>
          <a:prstGeom prst="rect">
            <a:avLst/>
          </a:prstGeom>
        </p:spPr>
      </p:pic>
      <p:sp>
        <p:nvSpPr>
          <p:cNvPr id="11" name="object 11"/>
          <p:cNvSpPr txBox="1"/>
          <p:nvPr/>
        </p:nvSpPr>
        <p:spPr>
          <a:xfrm>
            <a:off x="3385286" y="4682017"/>
            <a:ext cx="2370296" cy="563135"/>
          </a:xfrm>
          <a:prstGeom prst="rect">
            <a:avLst/>
          </a:prstGeom>
        </p:spPr>
        <p:txBody>
          <a:bodyPr vert="horz" wrap="square" lIns="0" tIns="9049" rIns="0" bIns="0" rtlCol="0">
            <a:spAutoFit/>
          </a:bodyPr>
          <a:lstStyle/>
          <a:p>
            <a:pPr marL="9525" marR="3810">
              <a:spcBef>
                <a:spcPts val="71"/>
              </a:spcBef>
            </a:pPr>
            <a:r>
              <a:rPr sz="1200" dirty="0">
                <a:solidFill>
                  <a:srgbClr val="555657"/>
                </a:solidFill>
                <a:latin typeface="Arial"/>
                <a:cs typeface="Arial"/>
              </a:rPr>
              <a:t>Mycorrhizal</a:t>
            </a:r>
            <a:r>
              <a:rPr sz="1200" spc="-38" dirty="0">
                <a:solidFill>
                  <a:srgbClr val="555657"/>
                </a:solidFill>
                <a:latin typeface="Arial"/>
                <a:cs typeface="Arial"/>
              </a:rPr>
              <a:t> </a:t>
            </a:r>
            <a:r>
              <a:rPr sz="1200" dirty="0">
                <a:solidFill>
                  <a:srgbClr val="555657"/>
                </a:solidFill>
                <a:latin typeface="Arial"/>
                <a:cs typeface="Arial"/>
              </a:rPr>
              <a:t>fungal</a:t>
            </a:r>
            <a:r>
              <a:rPr sz="1200" spc="-49" dirty="0">
                <a:solidFill>
                  <a:srgbClr val="555657"/>
                </a:solidFill>
                <a:latin typeface="Arial"/>
                <a:cs typeface="Arial"/>
              </a:rPr>
              <a:t> </a:t>
            </a:r>
            <a:r>
              <a:rPr sz="1200" dirty="0">
                <a:solidFill>
                  <a:srgbClr val="555657"/>
                </a:solidFill>
                <a:latin typeface="Arial"/>
                <a:cs typeface="Arial"/>
              </a:rPr>
              <a:t>hyphae</a:t>
            </a:r>
            <a:r>
              <a:rPr sz="1200" spc="-38" dirty="0">
                <a:solidFill>
                  <a:srgbClr val="555657"/>
                </a:solidFill>
                <a:latin typeface="Arial"/>
                <a:cs typeface="Arial"/>
              </a:rPr>
              <a:t> </a:t>
            </a:r>
            <a:r>
              <a:rPr sz="1200" spc="-8" dirty="0">
                <a:solidFill>
                  <a:srgbClr val="555657"/>
                </a:solidFill>
                <a:latin typeface="Arial"/>
                <a:cs typeface="Arial"/>
              </a:rPr>
              <a:t>growing </a:t>
            </a:r>
            <a:r>
              <a:rPr sz="1200" dirty="0">
                <a:solidFill>
                  <a:srgbClr val="555657"/>
                </a:solidFill>
                <a:latin typeface="Arial"/>
                <a:cs typeface="Arial"/>
              </a:rPr>
              <a:t>from</a:t>
            </a:r>
            <a:r>
              <a:rPr sz="1200" spc="-4" dirty="0">
                <a:solidFill>
                  <a:srgbClr val="555657"/>
                </a:solidFill>
                <a:latin typeface="Arial"/>
                <a:cs typeface="Arial"/>
              </a:rPr>
              <a:t> </a:t>
            </a:r>
            <a:r>
              <a:rPr sz="1200" dirty="0">
                <a:solidFill>
                  <a:srgbClr val="555657"/>
                </a:solidFill>
                <a:latin typeface="Arial"/>
                <a:cs typeface="Arial"/>
              </a:rPr>
              <a:t>spore</a:t>
            </a:r>
            <a:r>
              <a:rPr sz="1200" spc="-15" dirty="0">
                <a:solidFill>
                  <a:srgbClr val="555657"/>
                </a:solidFill>
                <a:latin typeface="Arial"/>
                <a:cs typeface="Arial"/>
              </a:rPr>
              <a:t> </a:t>
            </a:r>
            <a:r>
              <a:rPr sz="1200" dirty="0">
                <a:solidFill>
                  <a:srgbClr val="555657"/>
                </a:solidFill>
                <a:latin typeface="Arial"/>
                <a:cs typeface="Arial"/>
              </a:rPr>
              <a:t>base</a:t>
            </a:r>
            <a:r>
              <a:rPr sz="1200" spc="-26" dirty="0">
                <a:solidFill>
                  <a:srgbClr val="555657"/>
                </a:solidFill>
                <a:latin typeface="Arial"/>
                <a:cs typeface="Arial"/>
              </a:rPr>
              <a:t> </a:t>
            </a:r>
            <a:r>
              <a:rPr sz="1200" dirty="0">
                <a:solidFill>
                  <a:srgbClr val="555657"/>
                </a:solidFill>
                <a:latin typeface="Arial"/>
                <a:cs typeface="Arial"/>
              </a:rPr>
              <a:t>invade</a:t>
            </a:r>
            <a:r>
              <a:rPr sz="1200" spc="-30" dirty="0">
                <a:solidFill>
                  <a:srgbClr val="555657"/>
                </a:solidFill>
                <a:latin typeface="Arial"/>
                <a:cs typeface="Arial"/>
              </a:rPr>
              <a:t> </a:t>
            </a:r>
            <a:r>
              <a:rPr sz="1200" spc="-15" dirty="0">
                <a:solidFill>
                  <a:srgbClr val="555657"/>
                </a:solidFill>
                <a:latin typeface="Arial"/>
                <a:cs typeface="Arial"/>
              </a:rPr>
              <a:t>large </a:t>
            </a:r>
            <a:r>
              <a:rPr sz="1200" dirty="0">
                <a:solidFill>
                  <a:srgbClr val="555657"/>
                </a:solidFill>
                <a:latin typeface="Arial"/>
                <a:cs typeface="Arial"/>
              </a:rPr>
              <a:t>charcoal</a:t>
            </a:r>
            <a:r>
              <a:rPr sz="1200" spc="-26" dirty="0">
                <a:solidFill>
                  <a:srgbClr val="555657"/>
                </a:solidFill>
                <a:latin typeface="Arial"/>
                <a:cs typeface="Arial"/>
              </a:rPr>
              <a:t> </a:t>
            </a:r>
            <a:r>
              <a:rPr sz="1200" dirty="0">
                <a:solidFill>
                  <a:srgbClr val="555657"/>
                </a:solidFill>
                <a:latin typeface="Arial"/>
                <a:cs typeface="Arial"/>
              </a:rPr>
              <a:t>pores</a:t>
            </a:r>
            <a:r>
              <a:rPr sz="1200" spc="-19" dirty="0">
                <a:solidFill>
                  <a:srgbClr val="555657"/>
                </a:solidFill>
                <a:latin typeface="Arial"/>
                <a:cs typeface="Arial"/>
              </a:rPr>
              <a:t> </a:t>
            </a:r>
            <a:r>
              <a:rPr sz="1050" b="1" dirty="0">
                <a:solidFill>
                  <a:srgbClr val="555657"/>
                </a:solidFill>
                <a:latin typeface="Arial"/>
                <a:cs typeface="Arial"/>
              </a:rPr>
              <a:t>Ogawa</a:t>
            </a:r>
            <a:r>
              <a:rPr sz="1050" b="1" spc="-53" dirty="0">
                <a:solidFill>
                  <a:srgbClr val="555657"/>
                </a:solidFill>
                <a:latin typeface="Arial"/>
                <a:cs typeface="Arial"/>
              </a:rPr>
              <a:t> </a:t>
            </a:r>
            <a:r>
              <a:rPr sz="1050" b="1" spc="-15" dirty="0">
                <a:solidFill>
                  <a:srgbClr val="555657"/>
                </a:solidFill>
                <a:latin typeface="Arial"/>
                <a:cs typeface="Arial"/>
              </a:rPr>
              <a:t>2004</a:t>
            </a:r>
            <a:endParaRPr sz="1050">
              <a:latin typeface="Arial"/>
              <a:cs typeface="Arial"/>
            </a:endParaRPr>
          </a:p>
        </p:txBody>
      </p:sp>
      <p:pic>
        <p:nvPicPr>
          <p:cNvPr id="12" name="object 12"/>
          <p:cNvPicPr/>
          <p:nvPr/>
        </p:nvPicPr>
        <p:blipFill>
          <a:blip r:embed="rId4" cstate="print"/>
          <a:stretch>
            <a:fillRect/>
          </a:stretch>
        </p:blipFill>
        <p:spPr>
          <a:xfrm>
            <a:off x="4215138" y="6006169"/>
            <a:ext cx="498347" cy="217169"/>
          </a:xfrm>
          <a:prstGeom prst="rect">
            <a:avLst/>
          </a:prstGeom>
        </p:spPr>
      </p:pic>
      <p:pic>
        <p:nvPicPr>
          <p:cNvPr id="13" name="object 13"/>
          <p:cNvPicPr/>
          <p:nvPr/>
        </p:nvPicPr>
        <p:blipFill>
          <a:blip r:embed="rId5">
            <a:extLst>
              <a:ext uri="{28A0092B-C50C-407E-A947-70E740481C1C}">
                <a14:useLocalDpi xmlns:a14="http://schemas.microsoft.com/office/drawing/2010/main" val="0"/>
              </a:ext>
            </a:extLst>
          </a:blip>
          <a:srcRect/>
          <a:stretch/>
        </p:blipFill>
        <p:spPr>
          <a:xfrm>
            <a:off x="6122100" y="2794635"/>
            <a:ext cx="2225038" cy="1835657"/>
          </a:xfrm>
          <a:prstGeom prst="rect">
            <a:avLst/>
          </a:prstGeom>
        </p:spPr>
      </p:pic>
      <p:sp>
        <p:nvSpPr>
          <p:cNvPr id="15" name="TextBox 14">
            <a:extLst>
              <a:ext uri="{FF2B5EF4-FFF2-40B4-BE49-F238E27FC236}">
                <a16:creationId xmlns:a16="http://schemas.microsoft.com/office/drawing/2014/main" id="{AC43092A-D8E1-E573-AB89-A8F68820A3DF}"/>
              </a:ext>
            </a:extLst>
          </p:cNvPr>
          <p:cNvSpPr txBox="1"/>
          <p:nvPr/>
        </p:nvSpPr>
        <p:spPr>
          <a:xfrm>
            <a:off x="1524000" y="905878"/>
            <a:ext cx="6735485" cy="1107996"/>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Biochar</a:t>
            </a:r>
            <a:r>
              <a:rPr lang="en-US" sz="2200" spc="-64" dirty="0">
                <a:solidFill>
                  <a:schemeClr val="tx1">
                    <a:lumMod val="65000"/>
                    <a:lumOff val="35000"/>
                  </a:schemeClr>
                </a:solidFill>
                <a:latin typeface="Century Gothic" panose="020B0502020202020204" pitchFamily="34" charset="0"/>
              </a:rPr>
              <a:t> is</a:t>
            </a:r>
            <a:r>
              <a:rPr lang="en-US" sz="2200" spc="-71" dirty="0">
                <a:solidFill>
                  <a:schemeClr val="tx1">
                    <a:lumMod val="65000"/>
                    <a:lumOff val="35000"/>
                  </a:schemeClr>
                </a:solidFill>
                <a:latin typeface="Century Gothic" panose="020B0502020202020204" pitchFamily="34" charset="0"/>
              </a:rPr>
              <a:t> p</a:t>
            </a:r>
            <a:r>
              <a:rPr lang="en-US" sz="2200" dirty="0">
                <a:solidFill>
                  <a:schemeClr val="tx1">
                    <a:lumMod val="65000"/>
                    <a:lumOff val="35000"/>
                  </a:schemeClr>
                </a:solidFill>
                <a:latin typeface="Century Gothic" panose="020B0502020202020204" pitchFamily="34" charset="0"/>
              </a:rPr>
              <a:t>rocessed</a:t>
            </a:r>
            <a:r>
              <a:rPr lang="en-US" sz="2200" spc="-68" dirty="0">
                <a:solidFill>
                  <a:schemeClr val="tx1">
                    <a:lumMod val="65000"/>
                    <a:lumOff val="35000"/>
                  </a:schemeClr>
                </a:solidFill>
                <a:latin typeface="Century Gothic" panose="020B0502020202020204" pitchFamily="34" charset="0"/>
              </a:rPr>
              <a:t> s</a:t>
            </a:r>
            <a:r>
              <a:rPr lang="en-US" sz="2200" dirty="0">
                <a:solidFill>
                  <a:schemeClr val="tx1">
                    <a:lumMod val="65000"/>
                    <a:lumOff val="35000"/>
                  </a:schemeClr>
                </a:solidFill>
                <a:latin typeface="Century Gothic" panose="020B0502020202020204" pitchFamily="34" charset="0"/>
              </a:rPr>
              <a:t>o</a:t>
            </a:r>
            <a:r>
              <a:rPr lang="en-US" sz="2200" spc="-60" dirty="0">
                <a:solidFill>
                  <a:schemeClr val="tx1">
                    <a:lumMod val="65000"/>
                    <a:lumOff val="35000"/>
                  </a:schemeClr>
                </a:solidFill>
                <a:latin typeface="Century Gothic" panose="020B0502020202020204" pitchFamily="34" charset="0"/>
              </a:rPr>
              <a:t> t</a:t>
            </a:r>
            <a:r>
              <a:rPr lang="en-US" sz="2200" dirty="0">
                <a:solidFill>
                  <a:schemeClr val="tx1">
                    <a:lumMod val="65000"/>
                    <a:lumOff val="35000"/>
                  </a:schemeClr>
                </a:solidFill>
                <a:latin typeface="Century Gothic" panose="020B0502020202020204" pitchFamily="34" charset="0"/>
              </a:rPr>
              <a:t>hat</a:t>
            </a:r>
            <a:r>
              <a:rPr lang="en-US" sz="2200" spc="-60" dirty="0">
                <a:solidFill>
                  <a:schemeClr val="tx1">
                    <a:lumMod val="65000"/>
                    <a:lumOff val="35000"/>
                  </a:schemeClr>
                </a:solidFill>
                <a:latin typeface="Century Gothic" panose="020B0502020202020204" pitchFamily="34" charset="0"/>
              </a:rPr>
              <a:t> p</a:t>
            </a:r>
            <a:r>
              <a:rPr lang="en-US" sz="2200" dirty="0">
                <a:solidFill>
                  <a:schemeClr val="tx1">
                    <a:lumMod val="65000"/>
                    <a:lumOff val="35000"/>
                  </a:schemeClr>
                </a:solidFill>
                <a:latin typeface="Century Gothic" panose="020B0502020202020204" pitchFamily="34" charset="0"/>
              </a:rPr>
              <a:t>hysical,</a:t>
            </a:r>
            <a:r>
              <a:rPr lang="en-US" sz="2200" spc="-56" dirty="0">
                <a:solidFill>
                  <a:schemeClr val="tx1">
                    <a:lumMod val="65000"/>
                    <a:lumOff val="35000"/>
                  </a:schemeClr>
                </a:solidFill>
                <a:latin typeface="Century Gothic" panose="020B0502020202020204" pitchFamily="34" charset="0"/>
              </a:rPr>
              <a:t> c</a:t>
            </a:r>
            <a:r>
              <a:rPr lang="en-US" sz="2200" dirty="0">
                <a:solidFill>
                  <a:schemeClr val="tx1">
                    <a:lumMod val="65000"/>
                    <a:lumOff val="35000"/>
                  </a:schemeClr>
                </a:solidFill>
                <a:latin typeface="Century Gothic" panose="020B0502020202020204" pitchFamily="34" charset="0"/>
              </a:rPr>
              <a:t>hemical,</a:t>
            </a:r>
            <a:r>
              <a:rPr lang="en-US" sz="2200" spc="-60" dirty="0">
                <a:solidFill>
                  <a:schemeClr val="tx1">
                    <a:lumMod val="65000"/>
                    <a:lumOff val="35000"/>
                  </a:schemeClr>
                </a:solidFill>
                <a:latin typeface="Century Gothic" panose="020B0502020202020204" pitchFamily="34" charset="0"/>
              </a:rPr>
              <a:t> </a:t>
            </a:r>
            <a:r>
              <a:rPr lang="en-US" sz="2200" spc="-19" dirty="0">
                <a:solidFill>
                  <a:schemeClr val="tx1">
                    <a:lumMod val="65000"/>
                    <a:lumOff val="35000"/>
                  </a:schemeClr>
                </a:solidFill>
                <a:latin typeface="Century Gothic" panose="020B0502020202020204" pitchFamily="34" charset="0"/>
              </a:rPr>
              <a:t>and b</a:t>
            </a:r>
            <a:r>
              <a:rPr lang="en-US" sz="2200" dirty="0">
                <a:solidFill>
                  <a:schemeClr val="tx1">
                    <a:lumMod val="65000"/>
                    <a:lumOff val="35000"/>
                  </a:schemeClr>
                </a:solidFill>
                <a:latin typeface="Century Gothic" panose="020B0502020202020204" pitchFamily="34" charset="0"/>
              </a:rPr>
              <a:t>iological</a:t>
            </a:r>
            <a:r>
              <a:rPr lang="en-US" sz="2200" spc="-53" dirty="0">
                <a:solidFill>
                  <a:schemeClr val="tx1">
                    <a:lumMod val="65000"/>
                    <a:lumOff val="35000"/>
                  </a:schemeClr>
                </a:solidFill>
                <a:latin typeface="Century Gothic" panose="020B0502020202020204" pitchFamily="34" charset="0"/>
              </a:rPr>
              <a:t> p</a:t>
            </a:r>
            <a:r>
              <a:rPr lang="en-US" sz="2200" dirty="0">
                <a:solidFill>
                  <a:schemeClr val="tx1">
                    <a:lumMod val="65000"/>
                    <a:lumOff val="35000"/>
                  </a:schemeClr>
                </a:solidFill>
                <a:latin typeface="Century Gothic" panose="020B0502020202020204" pitchFamily="34" charset="0"/>
              </a:rPr>
              <a:t>roperties</a:t>
            </a:r>
            <a:r>
              <a:rPr lang="en-US" sz="2200" spc="-83" dirty="0">
                <a:solidFill>
                  <a:schemeClr val="tx1">
                    <a:lumMod val="65000"/>
                    <a:lumOff val="35000"/>
                  </a:schemeClr>
                </a:solidFill>
                <a:latin typeface="Century Gothic" panose="020B0502020202020204" pitchFamily="34" charset="0"/>
              </a:rPr>
              <a:t> i</a:t>
            </a:r>
            <a:r>
              <a:rPr lang="en-US" sz="2200" dirty="0">
                <a:solidFill>
                  <a:schemeClr val="tx1">
                    <a:lumMod val="65000"/>
                    <a:lumOff val="35000"/>
                  </a:schemeClr>
                </a:solidFill>
                <a:latin typeface="Century Gothic" panose="020B0502020202020204" pitchFamily="34" charset="0"/>
              </a:rPr>
              <a:t>mprove</a:t>
            </a:r>
            <a:r>
              <a:rPr lang="en-US" sz="2200" spc="-71" dirty="0">
                <a:solidFill>
                  <a:schemeClr val="tx1">
                    <a:lumMod val="65000"/>
                    <a:lumOff val="35000"/>
                  </a:schemeClr>
                </a:solidFill>
                <a:latin typeface="Century Gothic" panose="020B0502020202020204" pitchFamily="34" charset="0"/>
              </a:rPr>
              <a:t> s</a:t>
            </a:r>
            <a:r>
              <a:rPr lang="en-US" sz="2200" dirty="0">
                <a:solidFill>
                  <a:schemeClr val="tx1">
                    <a:lumMod val="65000"/>
                    <a:lumOff val="35000"/>
                  </a:schemeClr>
                </a:solidFill>
                <a:latin typeface="Century Gothic" panose="020B0502020202020204" pitchFamily="34" charset="0"/>
              </a:rPr>
              <a:t>oil</a:t>
            </a:r>
            <a:r>
              <a:rPr lang="en-US" sz="2200" spc="-60" dirty="0">
                <a:solidFill>
                  <a:schemeClr val="tx1">
                    <a:lumMod val="65000"/>
                    <a:lumOff val="35000"/>
                  </a:schemeClr>
                </a:solidFill>
                <a:latin typeface="Century Gothic" panose="020B0502020202020204" pitchFamily="34" charset="0"/>
              </a:rPr>
              <a:t> h</a:t>
            </a:r>
            <a:r>
              <a:rPr lang="en-US" sz="2200" dirty="0">
                <a:solidFill>
                  <a:schemeClr val="tx1">
                    <a:lumMod val="65000"/>
                    <a:lumOff val="35000"/>
                  </a:schemeClr>
                </a:solidFill>
                <a:latin typeface="Century Gothic" panose="020B0502020202020204" pitchFamily="34" charset="0"/>
              </a:rPr>
              <a:t>ealth</a:t>
            </a:r>
            <a:r>
              <a:rPr lang="en-US" sz="2200" spc="-53" dirty="0">
                <a:solidFill>
                  <a:schemeClr val="tx1">
                    <a:lumMod val="65000"/>
                    <a:lumOff val="35000"/>
                  </a:schemeClr>
                </a:solidFill>
                <a:latin typeface="Century Gothic" panose="020B0502020202020204" pitchFamily="34" charset="0"/>
              </a:rPr>
              <a:t> </a:t>
            </a:r>
            <a:r>
              <a:rPr lang="en-US" sz="2200" dirty="0">
                <a:solidFill>
                  <a:schemeClr val="tx1">
                    <a:lumMod val="65000"/>
                    <a:lumOff val="35000"/>
                  </a:schemeClr>
                </a:solidFill>
                <a:latin typeface="Century Gothic" panose="020B0502020202020204" pitchFamily="34" charset="0"/>
              </a:rPr>
              <a:t>and</a:t>
            </a:r>
            <a:r>
              <a:rPr lang="en-US" sz="2200" spc="-64" dirty="0">
                <a:solidFill>
                  <a:schemeClr val="tx1">
                    <a:lumMod val="65000"/>
                    <a:lumOff val="35000"/>
                  </a:schemeClr>
                </a:solidFill>
                <a:latin typeface="Century Gothic" panose="020B0502020202020204" pitchFamily="34" charset="0"/>
              </a:rPr>
              <a:t> </a:t>
            </a:r>
            <a:r>
              <a:rPr lang="en-US" sz="2200" spc="-8" dirty="0">
                <a:solidFill>
                  <a:schemeClr val="tx1">
                    <a:lumMod val="65000"/>
                    <a:lumOff val="35000"/>
                  </a:schemeClr>
                </a:solidFill>
                <a:latin typeface="Century Gothic" panose="020B0502020202020204" pitchFamily="34" charset="0"/>
              </a:rPr>
              <a:t>hydrology</a:t>
            </a:r>
            <a:endParaRPr lang="en-US" sz="2200" dirty="0">
              <a:solidFill>
                <a:schemeClr val="tx1">
                  <a:lumMod val="65000"/>
                  <a:lumOff val="35000"/>
                </a:schemeClr>
              </a:solidFill>
              <a:latin typeface="Century Gothic" panose="020B0502020202020204" pitchFamily="34" charset="0"/>
            </a:endParaRP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6A0E4F-A0FF-971D-1550-40327A403B50}"/>
              </a:ext>
            </a:extLst>
          </p:cNvPr>
          <p:cNvSpPr txBox="1"/>
          <p:nvPr/>
        </p:nvSpPr>
        <p:spPr>
          <a:xfrm>
            <a:off x="0" y="0"/>
            <a:ext cx="9115331" cy="6863417"/>
          </a:xfrm>
          <a:prstGeom prst="rect">
            <a:avLst/>
          </a:prstGeom>
          <a:solidFill>
            <a:schemeClr val="bg2"/>
          </a:solidFill>
        </p:spPr>
        <p:txBody>
          <a:bodyPr wrap="square">
            <a:spAutoFit/>
          </a:bodyPr>
          <a:lstStyle/>
          <a:p>
            <a:r>
              <a:rPr lang="en-US" sz="2200" b="0" i="0" u="none" strike="noStrike" dirty="0">
                <a:solidFill>
                  <a:srgbClr val="000000"/>
                </a:solidFill>
                <a:effectLst/>
                <a:latin typeface="Century Gothic" panose="020B0502020202020204" pitchFamily="34" charset="0"/>
              </a:rPr>
              <a:t>In addition to a construction permit, there are federal requirements that these units must comply with, most likely Sub-part CCCC (Standards of Performance for Commercial and Industrial Solid Waste Incineration Units) or Subpart EEEE (Standards of Performance for Other Solid Waste Incineration Units for Which Construction is Commenced After December 9, 2004, or for Which Modification or Reconstruction is Commenced on or After June 16, 2006). This </a:t>
            </a:r>
            <a:r>
              <a:rPr lang="en-US" sz="2200" b="0" i="0" u="sng" strike="noStrike" dirty="0">
                <a:solidFill>
                  <a:srgbClr val="000000"/>
                </a:solidFill>
                <a:effectLst/>
                <a:latin typeface="Century Gothic" panose="020B0502020202020204" pitchFamily="34" charset="0"/>
              </a:rPr>
              <a:t>depends on the amount of waste burned per day, type of waste/unit, and location of unit relative to the waste it processes</a:t>
            </a:r>
            <a:r>
              <a:rPr lang="en-US" sz="2200" b="0" i="0" u="none" strike="noStrike" dirty="0">
                <a:solidFill>
                  <a:srgbClr val="000000"/>
                </a:solidFill>
                <a:effectLst/>
                <a:latin typeface="Century Gothic" panose="020B0502020202020204" pitchFamily="34" charset="0"/>
              </a:rPr>
              <a:t>. The EPA just removed the requirement for air curtain destructors that burn only clean wood waste to apply for and obtain a Title V permit. However, if the pyrolysis equipment is not considered an air curtain destructor, it may require a Title V Operating Permit.</a:t>
            </a:r>
            <a:br>
              <a:rPr lang="en-US" sz="2200" b="0" i="0" u="none" strike="noStrike" dirty="0">
                <a:solidFill>
                  <a:srgbClr val="000000"/>
                </a:solidFill>
                <a:effectLst/>
                <a:latin typeface="Century Gothic" panose="020B0502020202020204" pitchFamily="34" charset="0"/>
              </a:rPr>
            </a:br>
            <a:br>
              <a:rPr lang="en-US" sz="2200" b="0" i="0" u="none" strike="noStrike" dirty="0">
                <a:solidFill>
                  <a:srgbClr val="000000"/>
                </a:solidFill>
                <a:effectLst/>
                <a:latin typeface="Century Gothic" panose="020B0502020202020204" pitchFamily="34" charset="0"/>
              </a:rPr>
            </a:br>
            <a:r>
              <a:rPr lang="en-US" sz="2200" b="0" i="0" u="none" strike="noStrike" dirty="0">
                <a:solidFill>
                  <a:srgbClr val="000000"/>
                </a:solidFill>
                <a:effectLst/>
                <a:latin typeface="Century Gothic" panose="020B0502020202020204" pitchFamily="34" charset="0"/>
              </a:rPr>
              <a:t>Further, there may be additional </a:t>
            </a:r>
            <a:r>
              <a:rPr lang="en-US" sz="2200" b="0" i="0" u="sng" strike="noStrike" dirty="0">
                <a:solidFill>
                  <a:srgbClr val="000000"/>
                </a:solidFill>
                <a:effectLst/>
                <a:latin typeface="Century Gothic" panose="020B0502020202020204" pitchFamily="34" charset="0"/>
              </a:rPr>
              <a:t>solid waste permitting </a:t>
            </a:r>
            <a:r>
              <a:rPr lang="en-US" sz="2200" b="0" i="0" u="none" strike="noStrike" dirty="0">
                <a:solidFill>
                  <a:srgbClr val="000000"/>
                </a:solidFill>
                <a:effectLst/>
                <a:latin typeface="Century Gothic" panose="020B0502020202020204" pitchFamily="34" charset="0"/>
              </a:rPr>
              <a:t>requirements for the solid waste treatment concept. In addition to obtaining approval from the local governing body, which is typically the county, </a:t>
            </a:r>
            <a:r>
              <a:rPr lang="en-US" sz="2200" b="0" i="0" u="sng" strike="noStrike" dirty="0">
                <a:solidFill>
                  <a:srgbClr val="000000"/>
                </a:solidFill>
                <a:effectLst/>
                <a:latin typeface="Century Gothic" panose="020B0502020202020204" pitchFamily="34" charset="0"/>
              </a:rPr>
              <a:t>waste-to-energy/pyrolysis operations are subject to Sections 1, 2, 4 and 11 of the Solid Waste Regulations</a:t>
            </a:r>
            <a:r>
              <a:rPr lang="en-US" sz="2200" b="0" i="0" u="none" strike="noStrike" dirty="0">
                <a:solidFill>
                  <a:srgbClr val="000000"/>
                </a:solidFill>
                <a:effectLst/>
                <a:latin typeface="Century Gothic" panose="020B0502020202020204" pitchFamily="34" charset="0"/>
              </a:rPr>
              <a:t>.</a:t>
            </a:r>
            <a:endParaRPr lang="en-US" sz="2200" dirty="0"/>
          </a:p>
        </p:txBody>
      </p:sp>
    </p:spTree>
    <p:extLst>
      <p:ext uri="{BB962C8B-B14F-4D97-AF65-F5344CB8AC3E}">
        <p14:creationId xmlns:p14="http://schemas.microsoft.com/office/powerpoint/2010/main" val="778483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025ED2-CCA8-245A-4BEF-CFAF05FD48DF}"/>
              </a:ext>
            </a:extLst>
          </p:cNvPr>
          <p:cNvSpPr txBox="1"/>
          <p:nvPr/>
        </p:nvSpPr>
        <p:spPr>
          <a:xfrm>
            <a:off x="0" y="14335"/>
            <a:ext cx="9144000" cy="8094524"/>
          </a:xfrm>
          <a:prstGeom prst="rect">
            <a:avLst/>
          </a:prstGeom>
          <a:solidFill>
            <a:schemeClr val="bg2"/>
          </a:solidFill>
        </p:spPr>
        <p:txBody>
          <a:bodyPr wrap="square">
            <a:spAutoFit/>
          </a:bodyPr>
          <a:lstStyle/>
          <a:p>
            <a:r>
              <a:rPr lang="en-US" sz="2200" b="0" i="0" u="sng" strike="noStrike" dirty="0">
                <a:solidFill>
                  <a:srgbClr val="000000"/>
                </a:solidFill>
                <a:effectLst/>
                <a:latin typeface="Century Gothic" panose="020B0502020202020204" pitchFamily="34" charset="0"/>
              </a:rPr>
              <a:t>The diesel engine may also require an APEN </a:t>
            </a:r>
            <a:r>
              <a:rPr lang="en-US" sz="2200" b="0" i="0" u="none" strike="noStrike" dirty="0">
                <a:solidFill>
                  <a:srgbClr val="000000"/>
                </a:solidFill>
                <a:effectLst/>
                <a:latin typeface="Century Gothic" panose="020B0502020202020204" pitchFamily="34" charset="0"/>
              </a:rPr>
              <a:t>depending on the fuel usage/annual hourly usage (see APEN and Permitting Requirements for Engines link in folder). Diesel engines that are subject to New Source Performance Standard Subpart IIII must </a:t>
            </a:r>
            <a:r>
              <a:rPr lang="en-US" sz="2200" b="0" i="0" u="sng" strike="noStrike" dirty="0">
                <a:solidFill>
                  <a:srgbClr val="000000"/>
                </a:solidFill>
                <a:effectLst/>
                <a:latin typeface="Century Gothic" panose="020B0502020202020204" pitchFamily="34" charset="0"/>
              </a:rPr>
              <a:t>submit the APEN Addendum Form APCD-214 along with the engine APEN (Form APCD-233) </a:t>
            </a:r>
            <a:r>
              <a:rPr lang="en-US" sz="2200" b="0" i="0" u="none" strike="noStrike" dirty="0">
                <a:solidFill>
                  <a:srgbClr val="000000"/>
                </a:solidFill>
                <a:effectLst/>
                <a:latin typeface="Century Gothic" panose="020B0502020202020204" pitchFamily="34" charset="0"/>
              </a:rPr>
              <a:t>(see links in folder).</a:t>
            </a:r>
            <a:br>
              <a:rPr lang="en-US" sz="2200" b="0" i="0" u="none" strike="noStrike" dirty="0">
                <a:solidFill>
                  <a:srgbClr val="000000"/>
                </a:solidFill>
                <a:effectLst/>
                <a:latin typeface="Century Gothic" panose="020B0502020202020204" pitchFamily="34" charset="0"/>
              </a:rPr>
            </a:br>
            <a:r>
              <a:rPr lang="en-US" sz="2200" b="0" i="0" u="none" strike="noStrike" dirty="0">
                <a:solidFill>
                  <a:srgbClr val="000000"/>
                </a:solidFill>
                <a:effectLst/>
                <a:latin typeface="Century Gothic" panose="020B0502020202020204" pitchFamily="34" charset="0"/>
              </a:rPr>
              <a:t>Calculate emissions for diesel engines (see links in folder):</a:t>
            </a:r>
            <a:br>
              <a:rPr lang="en-US" sz="2200" b="0" i="0" u="none" strike="noStrike" dirty="0">
                <a:solidFill>
                  <a:srgbClr val="000000"/>
                </a:solidFill>
                <a:effectLst/>
                <a:latin typeface="Century Gothic" panose="020B0502020202020204" pitchFamily="34" charset="0"/>
              </a:rPr>
            </a:br>
            <a:r>
              <a:rPr lang="en-US" sz="2200" b="0" i="0" u="none" strike="noStrike" dirty="0">
                <a:solidFill>
                  <a:srgbClr val="000000"/>
                </a:solidFill>
                <a:effectLst/>
                <a:latin typeface="Century Gothic" panose="020B0502020202020204" pitchFamily="34" charset="0"/>
              </a:rPr>
              <a:t>Determine if </a:t>
            </a:r>
            <a:r>
              <a:rPr lang="en-US" sz="2200" dirty="0">
                <a:solidFill>
                  <a:srgbClr val="000000"/>
                </a:solidFill>
                <a:latin typeface="Century Gothic" panose="020B0502020202020204" pitchFamily="34" charset="0"/>
              </a:rPr>
              <a:t>l</a:t>
            </a:r>
            <a:r>
              <a:rPr lang="en-US" sz="2200" b="0" i="0" u="none" strike="noStrike" dirty="0">
                <a:solidFill>
                  <a:srgbClr val="000000"/>
                </a:solidFill>
                <a:effectLst/>
                <a:latin typeface="Century Gothic" panose="020B0502020202020204" pitchFamily="34" charset="0"/>
              </a:rPr>
              <a:t>ess than 600 HP</a:t>
            </a:r>
            <a:r>
              <a:rPr lang="en-US" sz="2200" dirty="0">
                <a:solidFill>
                  <a:srgbClr val="000000"/>
                </a:solidFill>
                <a:latin typeface="Century Gothic" panose="020B0502020202020204" pitchFamily="34" charset="0"/>
              </a:rPr>
              <a:t> or g</a:t>
            </a:r>
            <a:r>
              <a:rPr lang="en-US" sz="2200" b="0" i="0" u="none" strike="noStrike" dirty="0">
                <a:solidFill>
                  <a:srgbClr val="000000"/>
                </a:solidFill>
                <a:effectLst/>
                <a:latin typeface="Century Gothic" panose="020B0502020202020204" pitchFamily="34" charset="0"/>
              </a:rPr>
              <a:t>reater than 600 HP</a:t>
            </a:r>
            <a:r>
              <a:rPr lang="en-US" sz="2200" dirty="0">
                <a:solidFill>
                  <a:srgbClr val="000000"/>
                </a:solidFill>
                <a:latin typeface="Century Gothic" panose="020B0502020202020204" pitchFamily="34" charset="0"/>
              </a:rPr>
              <a:t> u</a:t>
            </a:r>
            <a:r>
              <a:rPr lang="en-US" sz="2200" b="0" i="0" u="none" strike="noStrike" dirty="0">
                <a:solidFill>
                  <a:srgbClr val="000000"/>
                </a:solidFill>
                <a:effectLst/>
                <a:latin typeface="Century Gothic" panose="020B0502020202020204" pitchFamily="34" charset="0"/>
              </a:rPr>
              <a:t>sing manufacturer emission factors.</a:t>
            </a:r>
          </a:p>
          <a:p>
            <a:endParaRPr lang="en-US" sz="2200" b="0" i="0" u="none" strike="noStrike" dirty="0">
              <a:solidFill>
                <a:srgbClr val="000000"/>
              </a:solidFill>
              <a:effectLst/>
              <a:latin typeface="Century Gothic" panose="020B0502020202020204" pitchFamily="34" charset="0"/>
            </a:endParaRPr>
          </a:p>
          <a:p>
            <a:r>
              <a:rPr lang="en-US" sz="2200" b="0" i="0" u="none" strike="noStrike" dirty="0">
                <a:solidFill>
                  <a:srgbClr val="000000"/>
                </a:solidFill>
                <a:effectLst/>
                <a:latin typeface="Century Gothic" panose="020B0502020202020204" pitchFamily="34" charset="0"/>
              </a:rPr>
              <a:t>Guide to Permitting for Air Curtain Destructors (see link in folder). This covers the permitting requirements for ACDs in Colorado, but does not include federal requirements for ACDs. In this guidance, there are links to the engine APEN and calculators that can be used to determine whether an APEN is required for an engine. It also details operating requirements that may be included in an ACD permit.</a:t>
            </a:r>
            <a:br>
              <a:rPr lang="en-US" sz="2200" b="0" i="0" u="none" strike="noStrike" dirty="0">
                <a:solidFill>
                  <a:srgbClr val="000000"/>
                </a:solidFill>
                <a:effectLst/>
                <a:latin typeface="Century Gothic" panose="020B0502020202020204" pitchFamily="34" charset="0"/>
              </a:rPr>
            </a:br>
            <a:br>
              <a:rPr lang="en-US" sz="2200" b="0" i="0" u="none" strike="noStrike" dirty="0">
                <a:solidFill>
                  <a:srgbClr val="000000"/>
                </a:solidFill>
                <a:effectLst/>
                <a:latin typeface="Century Gothic" panose="020B0502020202020204" pitchFamily="34" charset="0"/>
              </a:rPr>
            </a:br>
            <a:r>
              <a:rPr lang="en-US" sz="2200" b="0" i="0" u="sng" strike="noStrike" dirty="0">
                <a:solidFill>
                  <a:srgbClr val="000000"/>
                </a:solidFill>
                <a:effectLst/>
                <a:latin typeface="Century Gothic" panose="020B0502020202020204" pitchFamily="34" charset="0"/>
              </a:rPr>
              <a:t>Application for Beneficial Use Determination for the biochar </a:t>
            </a:r>
            <a:r>
              <a:rPr lang="en-US" sz="2200" b="0" i="0" u="none" strike="noStrike" dirty="0">
                <a:solidFill>
                  <a:srgbClr val="000000"/>
                </a:solidFill>
                <a:effectLst/>
                <a:latin typeface="Century Gothic" panose="020B0502020202020204" pitchFamily="34" charset="0"/>
              </a:rPr>
              <a:t>application (see link in folder).</a:t>
            </a:r>
            <a:r>
              <a:rPr lang="en-US" sz="2200" dirty="0">
                <a:latin typeface="Century Gothic" panose="020B0502020202020204" pitchFamily="34" charset="0"/>
              </a:rPr>
              <a:t> </a:t>
            </a:r>
          </a:p>
          <a:p>
            <a:endParaRPr lang="en-US" sz="2200" dirty="0">
              <a:latin typeface="Century Gothic" panose="020B0502020202020204" pitchFamily="34" charset="0"/>
            </a:endParaRPr>
          </a:p>
          <a:p>
            <a:r>
              <a:rPr lang="en-US" sz="2200" dirty="0">
                <a:latin typeface="Century Gothic" panose="020B0502020202020204" pitchFamily="34" charset="0"/>
              </a:rPr>
              <a:t>.</a:t>
            </a:r>
          </a:p>
          <a:p>
            <a:br>
              <a:rPr lang="en-US" sz="1800" b="0" i="0" u="none" strike="noStrike" dirty="0">
                <a:solidFill>
                  <a:srgbClr val="000000"/>
                </a:solidFill>
                <a:effectLst/>
                <a:latin typeface="Calibri" panose="020F0502020204030204" pitchFamily="34" charset="0"/>
              </a:rPr>
            </a:br>
            <a:endParaRPr lang="en-US" dirty="0"/>
          </a:p>
        </p:txBody>
      </p:sp>
    </p:spTree>
    <p:extLst>
      <p:ext uri="{BB962C8B-B14F-4D97-AF65-F5344CB8AC3E}">
        <p14:creationId xmlns:p14="http://schemas.microsoft.com/office/powerpoint/2010/main" val="4090916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forest with burnt trees and a sign that says fire on the bottom | Premium  AI-generated image">
            <a:extLst>
              <a:ext uri="{FF2B5EF4-FFF2-40B4-BE49-F238E27FC236}">
                <a16:creationId xmlns:a16="http://schemas.microsoft.com/office/drawing/2014/main" id="{048A04E6-9731-F53F-8B45-8B8305B0F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1"/>
            <a:ext cx="9144000" cy="687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45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forest pouring black dirt into a bucket&#10;&#10;Description automatically generated">
            <a:extLst>
              <a:ext uri="{FF2B5EF4-FFF2-40B4-BE49-F238E27FC236}">
                <a16:creationId xmlns:a16="http://schemas.microsoft.com/office/drawing/2014/main" id="{2CD92153-27CD-817A-8D37-BEED057B92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75" r="15608"/>
          <a:stretch/>
        </p:blipFill>
        <p:spPr>
          <a:xfrm>
            <a:off x="-1828800" y="0"/>
            <a:ext cx="5920643" cy="6858000"/>
          </a:xfrm>
          <a:prstGeom prst="rect">
            <a:avLst/>
          </a:prstGeom>
        </p:spPr>
      </p:pic>
      <p:pic>
        <p:nvPicPr>
          <p:cNvPr id="3" name="Picture 2" descr="A tractor in the woods&#10;&#10;Description automatically generated">
            <a:extLst>
              <a:ext uri="{FF2B5EF4-FFF2-40B4-BE49-F238E27FC236}">
                <a16:creationId xmlns:a16="http://schemas.microsoft.com/office/drawing/2014/main" id="{BDBC2ACB-9D74-072A-5C27-7B87C88C3205}"/>
              </a:ext>
            </a:extLst>
          </p:cNvPr>
          <p:cNvPicPr>
            <a:picLocks noChangeAspect="1"/>
          </p:cNvPicPr>
          <p:nvPr/>
        </p:nvPicPr>
        <p:blipFill rotWithShape="1">
          <a:blip r:embed="rId3">
            <a:extLst>
              <a:ext uri="{28A0092B-C50C-407E-A947-70E740481C1C}">
                <a14:useLocalDpi xmlns:a14="http://schemas.microsoft.com/office/drawing/2010/main" val="0"/>
              </a:ext>
            </a:extLst>
          </a:blip>
          <a:srcRect l="28138" r="11127"/>
          <a:stretch/>
        </p:blipFill>
        <p:spPr>
          <a:xfrm>
            <a:off x="4091843" y="0"/>
            <a:ext cx="6271358" cy="6858000"/>
          </a:xfrm>
          <a:prstGeom prst="rect">
            <a:avLst/>
          </a:prstGeom>
        </p:spPr>
      </p:pic>
    </p:spTree>
    <p:extLst>
      <p:ext uri="{BB962C8B-B14F-4D97-AF65-F5344CB8AC3E}">
        <p14:creationId xmlns:p14="http://schemas.microsoft.com/office/powerpoint/2010/main" val="2096851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1757-E9B3-34E7-3700-93BE84DE3B37}"/>
              </a:ext>
            </a:extLst>
          </p:cNvPr>
          <p:cNvSpPr>
            <a:spLocks noGrp="1"/>
          </p:cNvSpPr>
          <p:nvPr>
            <p:ph type="title"/>
          </p:nvPr>
        </p:nvSpPr>
        <p:spPr/>
        <p:txBody>
          <a:bodyPr/>
          <a:lstStyle/>
          <a:p>
            <a:r>
              <a:rPr lang="en-US" dirty="0"/>
              <a:t>Where do we go from here?</a:t>
            </a:r>
          </a:p>
        </p:txBody>
      </p:sp>
      <p:sp>
        <p:nvSpPr>
          <p:cNvPr id="3" name="Content Placeholder 2">
            <a:extLst>
              <a:ext uri="{FF2B5EF4-FFF2-40B4-BE49-F238E27FC236}">
                <a16:creationId xmlns:a16="http://schemas.microsoft.com/office/drawing/2014/main" id="{2B7F573F-F368-D0A4-B73D-4725521B996C}"/>
              </a:ext>
            </a:extLst>
          </p:cNvPr>
          <p:cNvSpPr>
            <a:spLocks noGrp="1"/>
          </p:cNvSpPr>
          <p:nvPr>
            <p:ph idx="1"/>
          </p:nvPr>
        </p:nvSpPr>
        <p:spPr/>
        <p:txBody>
          <a:bodyPr/>
          <a:lstStyle/>
          <a:p>
            <a:r>
              <a:rPr lang="en-US" dirty="0"/>
              <a:t>How can biochar ACIs be successfully incorporated into the toolset for forest restoration projects?</a:t>
            </a:r>
          </a:p>
          <a:p>
            <a:endParaRPr lang="en-US" dirty="0"/>
          </a:p>
          <a:p>
            <a:r>
              <a:rPr lang="en-US" dirty="0"/>
              <a:t>What are the permitting needs for states to fulfill air quality management responsibilities? </a:t>
            </a:r>
          </a:p>
          <a:p>
            <a:endParaRPr lang="en-US" dirty="0"/>
          </a:p>
          <a:p>
            <a:r>
              <a:rPr lang="en-US" dirty="0"/>
              <a:t>How can permitting for ACIs specifically used for forest restoration be made simpler?</a:t>
            </a:r>
          </a:p>
        </p:txBody>
      </p:sp>
    </p:spTree>
    <p:extLst>
      <p:ext uri="{BB962C8B-B14F-4D97-AF65-F5344CB8AC3E}">
        <p14:creationId xmlns:p14="http://schemas.microsoft.com/office/powerpoint/2010/main" val="3108801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082540" y="2758439"/>
            <a:ext cx="3672840" cy="3776472"/>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Biochar</a:t>
            </a:r>
            <a:r>
              <a:rPr spc="-130" dirty="0"/>
              <a:t> </a:t>
            </a:r>
            <a:r>
              <a:rPr spc="-10" dirty="0"/>
              <a:t>history</a:t>
            </a:r>
          </a:p>
        </p:txBody>
      </p:sp>
      <p:sp>
        <p:nvSpPr>
          <p:cNvPr id="4" name="object 4"/>
          <p:cNvSpPr txBox="1"/>
          <p:nvPr/>
        </p:nvSpPr>
        <p:spPr>
          <a:xfrm>
            <a:off x="1624964" y="1881600"/>
            <a:ext cx="4258310" cy="3262629"/>
          </a:xfrm>
          <a:prstGeom prst="rect">
            <a:avLst/>
          </a:prstGeom>
        </p:spPr>
        <p:txBody>
          <a:bodyPr vert="horz" wrap="square" lIns="0" tIns="139700" rIns="0" bIns="0" rtlCol="0">
            <a:spAutoFit/>
          </a:bodyPr>
          <a:lstStyle/>
          <a:p>
            <a:pPr marL="12700">
              <a:lnSpc>
                <a:spcPct val="100000"/>
              </a:lnSpc>
              <a:spcBef>
                <a:spcPts val="1100"/>
              </a:spcBef>
              <a:tabLst>
                <a:tab pos="354965" algn="l"/>
              </a:tabLst>
            </a:pPr>
            <a:r>
              <a:rPr sz="1800" spc="-50" dirty="0">
                <a:solidFill>
                  <a:srgbClr val="353535"/>
                </a:solidFill>
                <a:latin typeface="Wingdings 3"/>
                <a:cs typeface="Wingdings 3"/>
              </a:rPr>
              <a:t></a:t>
            </a:r>
            <a:r>
              <a:rPr sz="1800" dirty="0">
                <a:solidFill>
                  <a:srgbClr val="353535"/>
                </a:solidFill>
                <a:latin typeface="Times New Roman"/>
                <a:cs typeface="Times New Roman"/>
              </a:rPr>
              <a:t>	</a:t>
            </a:r>
            <a:r>
              <a:rPr sz="1800" spc="-10" dirty="0">
                <a:solidFill>
                  <a:srgbClr val="404040"/>
                </a:solidFill>
                <a:latin typeface="Century Gothic"/>
                <a:cs typeface="Century Gothic"/>
              </a:rPr>
              <a:t>Pre-</a:t>
            </a:r>
            <a:r>
              <a:rPr sz="1800" dirty="0">
                <a:solidFill>
                  <a:srgbClr val="404040"/>
                </a:solidFill>
                <a:latin typeface="Century Gothic"/>
                <a:cs typeface="Century Gothic"/>
              </a:rPr>
              <a:t>Colombian</a:t>
            </a:r>
            <a:r>
              <a:rPr sz="1800" spc="-100" dirty="0">
                <a:solidFill>
                  <a:srgbClr val="404040"/>
                </a:solidFill>
                <a:latin typeface="Century Gothic"/>
                <a:cs typeface="Century Gothic"/>
              </a:rPr>
              <a:t> </a:t>
            </a:r>
            <a:r>
              <a:rPr sz="1800" dirty="0">
                <a:solidFill>
                  <a:srgbClr val="404040"/>
                </a:solidFill>
                <a:latin typeface="Century Gothic"/>
                <a:cs typeface="Century Gothic"/>
              </a:rPr>
              <a:t>anthropogenic</a:t>
            </a:r>
            <a:r>
              <a:rPr sz="1800" spc="-60" dirty="0">
                <a:solidFill>
                  <a:srgbClr val="404040"/>
                </a:solidFill>
                <a:latin typeface="Century Gothic"/>
                <a:cs typeface="Century Gothic"/>
              </a:rPr>
              <a:t> </a:t>
            </a:r>
            <a:r>
              <a:rPr sz="1800" spc="-10" dirty="0">
                <a:solidFill>
                  <a:srgbClr val="404040"/>
                </a:solidFill>
                <a:latin typeface="Century Gothic"/>
                <a:cs typeface="Century Gothic"/>
              </a:rPr>
              <a:t>soils</a:t>
            </a:r>
            <a:endParaRPr sz="1800" dirty="0">
              <a:latin typeface="Century Gothic"/>
              <a:cs typeface="Century Gothic"/>
            </a:endParaRPr>
          </a:p>
          <a:p>
            <a:pPr marL="12700">
              <a:lnSpc>
                <a:spcPct val="100000"/>
              </a:lnSpc>
              <a:spcBef>
                <a:spcPts val="1000"/>
              </a:spcBef>
              <a:tabLst>
                <a:tab pos="354965" algn="l"/>
              </a:tabLst>
            </a:pPr>
            <a:r>
              <a:rPr sz="1800" spc="-50" dirty="0">
                <a:solidFill>
                  <a:srgbClr val="353535"/>
                </a:solidFill>
                <a:latin typeface="Wingdings 3"/>
                <a:cs typeface="Wingdings 3"/>
              </a:rPr>
              <a:t></a:t>
            </a:r>
            <a:r>
              <a:rPr sz="1800" dirty="0">
                <a:solidFill>
                  <a:srgbClr val="353535"/>
                </a:solidFill>
                <a:latin typeface="Times New Roman"/>
                <a:cs typeface="Times New Roman"/>
              </a:rPr>
              <a:t>	</a:t>
            </a:r>
            <a:r>
              <a:rPr sz="1800" dirty="0">
                <a:solidFill>
                  <a:srgbClr val="404040"/>
                </a:solidFill>
                <a:latin typeface="Century Gothic"/>
                <a:cs typeface="Century Gothic"/>
              </a:rPr>
              <a:t>2,500</a:t>
            </a:r>
            <a:r>
              <a:rPr sz="1800" spc="-30" dirty="0">
                <a:solidFill>
                  <a:srgbClr val="404040"/>
                </a:solidFill>
                <a:latin typeface="Century Gothic"/>
                <a:cs typeface="Century Gothic"/>
              </a:rPr>
              <a:t> </a:t>
            </a:r>
            <a:r>
              <a:rPr sz="1800" dirty="0">
                <a:solidFill>
                  <a:srgbClr val="404040"/>
                </a:solidFill>
                <a:latin typeface="Century Gothic"/>
                <a:cs typeface="Century Gothic"/>
              </a:rPr>
              <a:t>year</a:t>
            </a:r>
            <a:r>
              <a:rPr sz="1800" spc="-60" dirty="0">
                <a:solidFill>
                  <a:srgbClr val="404040"/>
                </a:solidFill>
                <a:latin typeface="Century Gothic"/>
                <a:cs typeface="Century Gothic"/>
              </a:rPr>
              <a:t> </a:t>
            </a:r>
            <a:r>
              <a:rPr sz="1800" spc="-10" dirty="0">
                <a:solidFill>
                  <a:srgbClr val="404040"/>
                </a:solidFill>
                <a:latin typeface="Century Gothic"/>
                <a:cs typeface="Century Gothic"/>
              </a:rPr>
              <a:t>history</a:t>
            </a:r>
            <a:endParaRPr sz="1800" dirty="0">
              <a:latin typeface="Century Gothic"/>
              <a:cs typeface="Century Gothic"/>
            </a:endParaRPr>
          </a:p>
          <a:p>
            <a:pPr marL="12700">
              <a:lnSpc>
                <a:spcPct val="100000"/>
              </a:lnSpc>
              <a:spcBef>
                <a:spcPts val="994"/>
              </a:spcBef>
              <a:tabLst>
                <a:tab pos="354965" algn="l"/>
              </a:tabLst>
            </a:pPr>
            <a:r>
              <a:rPr sz="1800" spc="-50" dirty="0">
                <a:solidFill>
                  <a:srgbClr val="353535"/>
                </a:solidFill>
                <a:latin typeface="Wingdings 3"/>
                <a:cs typeface="Wingdings 3"/>
              </a:rPr>
              <a:t></a:t>
            </a:r>
            <a:r>
              <a:rPr sz="1800" dirty="0">
                <a:solidFill>
                  <a:srgbClr val="353535"/>
                </a:solidFill>
                <a:latin typeface="Times New Roman"/>
                <a:cs typeface="Times New Roman"/>
              </a:rPr>
              <a:t>	</a:t>
            </a:r>
            <a:r>
              <a:rPr sz="1800" dirty="0">
                <a:solidFill>
                  <a:srgbClr val="404040"/>
                </a:solidFill>
                <a:latin typeface="Century Gothic"/>
                <a:cs typeface="Century Gothic"/>
              </a:rPr>
              <a:t>Composed</a:t>
            </a:r>
            <a:r>
              <a:rPr sz="1800" spc="-65" dirty="0">
                <a:solidFill>
                  <a:srgbClr val="404040"/>
                </a:solidFill>
                <a:latin typeface="Century Gothic"/>
                <a:cs typeface="Century Gothic"/>
              </a:rPr>
              <a:t> </a:t>
            </a:r>
            <a:r>
              <a:rPr sz="1800" spc="-25" dirty="0">
                <a:solidFill>
                  <a:srgbClr val="404040"/>
                </a:solidFill>
                <a:latin typeface="Century Gothic"/>
                <a:cs typeface="Century Gothic"/>
              </a:rPr>
              <a:t>of:</a:t>
            </a:r>
            <a:endParaRPr sz="1800" dirty="0">
              <a:latin typeface="Century Gothic"/>
              <a:cs typeface="Century Gothic"/>
            </a:endParaRPr>
          </a:p>
          <a:p>
            <a:pPr marL="469900">
              <a:lnSpc>
                <a:spcPct val="100000"/>
              </a:lnSpc>
              <a:spcBef>
                <a:spcPts val="1005"/>
              </a:spcBef>
            </a:pPr>
            <a:r>
              <a:rPr sz="1600" dirty="0">
                <a:solidFill>
                  <a:srgbClr val="353535"/>
                </a:solidFill>
                <a:latin typeface="Wingdings 3"/>
                <a:cs typeface="Wingdings 3"/>
              </a:rPr>
              <a:t></a:t>
            </a:r>
            <a:r>
              <a:rPr sz="1600" spc="365" dirty="0">
                <a:solidFill>
                  <a:srgbClr val="353535"/>
                </a:solidFill>
                <a:latin typeface="Times New Roman"/>
                <a:cs typeface="Times New Roman"/>
              </a:rPr>
              <a:t> </a:t>
            </a:r>
            <a:r>
              <a:rPr sz="1600" dirty="0">
                <a:solidFill>
                  <a:srgbClr val="404040"/>
                </a:solidFill>
                <a:latin typeface="Century Gothic"/>
                <a:cs typeface="Century Gothic"/>
              </a:rPr>
              <a:t>Cooking</a:t>
            </a:r>
            <a:r>
              <a:rPr sz="1600" spc="-35" dirty="0">
                <a:solidFill>
                  <a:srgbClr val="404040"/>
                </a:solidFill>
                <a:latin typeface="Century Gothic"/>
                <a:cs typeface="Century Gothic"/>
              </a:rPr>
              <a:t> </a:t>
            </a:r>
            <a:r>
              <a:rPr sz="1600" dirty="0">
                <a:solidFill>
                  <a:srgbClr val="404040"/>
                </a:solidFill>
                <a:latin typeface="Century Gothic"/>
                <a:cs typeface="Century Gothic"/>
              </a:rPr>
              <a:t>and</a:t>
            </a:r>
            <a:r>
              <a:rPr sz="1600" spc="-45" dirty="0">
                <a:solidFill>
                  <a:srgbClr val="404040"/>
                </a:solidFill>
                <a:latin typeface="Century Gothic"/>
                <a:cs typeface="Century Gothic"/>
              </a:rPr>
              <a:t> </a:t>
            </a:r>
            <a:r>
              <a:rPr sz="1600" spc="-10" dirty="0">
                <a:solidFill>
                  <a:srgbClr val="404040"/>
                </a:solidFill>
                <a:latin typeface="Century Gothic"/>
                <a:cs typeface="Century Gothic"/>
              </a:rPr>
              <a:t>household</a:t>
            </a:r>
            <a:endParaRPr sz="1600" dirty="0">
              <a:latin typeface="Century Gothic"/>
              <a:cs typeface="Century Gothic"/>
            </a:endParaRPr>
          </a:p>
          <a:p>
            <a:pPr marL="756285">
              <a:lnSpc>
                <a:spcPct val="100000"/>
              </a:lnSpc>
            </a:pPr>
            <a:r>
              <a:rPr sz="1600" spc="-10" dirty="0">
                <a:solidFill>
                  <a:srgbClr val="404040"/>
                </a:solidFill>
                <a:latin typeface="Century Gothic"/>
                <a:cs typeface="Century Gothic"/>
              </a:rPr>
              <a:t>wastes</a:t>
            </a:r>
            <a:endParaRPr sz="1600" dirty="0">
              <a:latin typeface="Century Gothic"/>
              <a:cs typeface="Century Gothic"/>
            </a:endParaRPr>
          </a:p>
          <a:p>
            <a:pPr marL="469900">
              <a:lnSpc>
                <a:spcPct val="100000"/>
              </a:lnSpc>
              <a:spcBef>
                <a:spcPts val="1010"/>
              </a:spcBef>
            </a:pPr>
            <a:r>
              <a:rPr sz="1600" dirty="0">
                <a:solidFill>
                  <a:srgbClr val="353535"/>
                </a:solidFill>
                <a:latin typeface="Wingdings 3"/>
                <a:cs typeface="Wingdings 3"/>
              </a:rPr>
              <a:t></a:t>
            </a:r>
            <a:r>
              <a:rPr sz="1600" spc="415" dirty="0">
                <a:solidFill>
                  <a:srgbClr val="353535"/>
                </a:solidFill>
                <a:latin typeface="Times New Roman"/>
                <a:cs typeface="Times New Roman"/>
              </a:rPr>
              <a:t> </a:t>
            </a:r>
            <a:r>
              <a:rPr sz="1600" spc="-10" dirty="0">
                <a:solidFill>
                  <a:srgbClr val="404040"/>
                </a:solidFill>
                <a:latin typeface="Century Gothic"/>
                <a:cs typeface="Century Gothic"/>
              </a:rPr>
              <a:t>Manures</a:t>
            </a:r>
            <a:endParaRPr sz="1600" dirty="0">
              <a:latin typeface="Century Gothic"/>
              <a:cs typeface="Century Gothic"/>
            </a:endParaRPr>
          </a:p>
          <a:p>
            <a:pPr marL="469900">
              <a:lnSpc>
                <a:spcPct val="100000"/>
              </a:lnSpc>
              <a:spcBef>
                <a:spcPts val="994"/>
              </a:spcBef>
            </a:pPr>
            <a:r>
              <a:rPr sz="1600" dirty="0">
                <a:solidFill>
                  <a:srgbClr val="353535"/>
                </a:solidFill>
                <a:latin typeface="Wingdings 3"/>
                <a:cs typeface="Wingdings 3"/>
              </a:rPr>
              <a:t></a:t>
            </a:r>
            <a:r>
              <a:rPr sz="1600" spc="415" dirty="0">
                <a:solidFill>
                  <a:srgbClr val="353535"/>
                </a:solidFill>
                <a:latin typeface="Times New Roman"/>
                <a:cs typeface="Times New Roman"/>
              </a:rPr>
              <a:t> </a:t>
            </a:r>
            <a:r>
              <a:rPr sz="1600" spc="-10" dirty="0">
                <a:solidFill>
                  <a:srgbClr val="404040"/>
                </a:solidFill>
                <a:latin typeface="Century Gothic"/>
                <a:cs typeface="Century Gothic"/>
              </a:rPr>
              <a:t>Bones</a:t>
            </a:r>
            <a:endParaRPr sz="1600" dirty="0">
              <a:latin typeface="Century Gothic"/>
              <a:cs typeface="Century Gothic"/>
            </a:endParaRPr>
          </a:p>
          <a:p>
            <a:pPr marR="1397635" algn="r">
              <a:lnSpc>
                <a:spcPct val="100000"/>
              </a:lnSpc>
              <a:spcBef>
                <a:spcPts val="1000"/>
              </a:spcBef>
              <a:tabLst>
                <a:tab pos="342265" algn="l"/>
              </a:tabLst>
            </a:pPr>
            <a:r>
              <a:rPr sz="1800" spc="-50" dirty="0">
                <a:solidFill>
                  <a:srgbClr val="353535"/>
                </a:solidFill>
                <a:latin typeface="Wingdings 3"/>
                <a:cs typeface="Wingdings 3"/>
              </a:rPr>
              <a:t></a:t>
            </a:r>
            <a:r>
              <a:rPr sz="1800" dirty="0">
                <a:solidFill>
                  <a:srgbClr val="353535"/>
                </a:solidFill>
                <a:latin typeface="Times New Roman"/>
                <a:cs typeface="Times New Roman"/>
              </a:rPr>
              <a:t>	</a:t>
            </a:r>
            <a:r>
              <a:rPr sz="1800" dirty="0">
                <a:solidFill>
                  <a:srgbClr val="404040"/>
                </a:solidFill>
                <a:latin typeface="Century Gothic"/>
                <a:cs typeface="Century Gothic"/>
              </a:rPr>
              <a:t>Darker</a:t>
            </a:r>
            <a:r>
              <a:rPr sz="1800" spc="-25" dirty="0">
                <a:solidFill>
                  <a:srgbClr val="404040"/>
                </a:solidFill>
                <a:latin typeface="Century Gothic"/>
                <a:cs typeface="Century Gothic"/>
              </a:rPr>
              <a:t> </a:t>
            </a:r>
            <a:r>
              <a:rPr sz="1800" dirty="0">
                <a:solidFill>
                  <a:srgbClr val="404040"/>
                </a:solidFill>
                <a:latin typeface="Century Gothic"/>
                <a:cs typeface="Century Gothic"/>
              </a:rPr>
              <a:t>and</a:t>
            </a:r>
            <a:r>
              <a:rPr sz="1800" spc="-25" dirty="0">
                <a:solidFill>
                  <a:srgbClr val="404040"/>
                </a:solidFill>
                <a:latin typeface="Century Gothic"/>
                <a:cs typeface="Century Gothic"/>
              </a:rPr>
              <a:t> </a:t>
            </a:r>
            <a:r>
              <a:rPr sz="1800" dirty="0">
                <a:solidFill>
                  <a:srgbClr val="404040"/>
                </a:solidFill>
                <a:latin typeface="Century Gothic"/>
                <a:cs typeface="Century Gothic"/>
              </a:rPr>
              <a:t>richer</a:t>
            </a:r>
            <a:r>
              <a:rPr sz="1800" spc="-35" dirty="0">
                <a:solidFill>
                  <a:srgbClr val="404040"/>
                </a:solidFill>
                <a:latin typeface="Century Gothic"/>
                <a:cs typeface="Century Gothic"/>
              </a:rPr>
              <a:t> </a:t>
            </a:r>
            <a:r>
              <a:rPr sz="1800" spc="-20" dirty="0">
                <a:solidFill>
                  <a:srgbClr val="404040"/>
                </a:solidFill>
                <a:latin typeface="Century Gothic"/>
                <a:cs typeface="Century Gothic"/>
              </a:rPr>
              <a:t>than</a:t>
            </a:r>
            <a:endParaRPr sz="1800" dirty="0">
              <a:latin typeface="Century Gothic"/>
              <a:cs typeface="Century Gothic"/>
            </a:endParaRPr>
          </a:p>
          <a:p>
            <a:pPr marR="1329055" algn="r">
              <a:lnSpc>
                <a:spcPct val="100000"/>
              </a:lnSpc>
            </a:pPr>
            <a:r>
              <a:rPr sz="1800" dirty="0">
                <a:solidFill>
                  <a:srgbClr val="404040"/>
                </a:solidFill>
                <a:latin typeface="Century Gothic"/>
                <a:cs typeface="Century Gothic"/>
              </a:rPr>
              <a:t>typical</a:t>
            </a:r>
            <a:r>
              <a:rPr sz="1800" spc="-35" dirty="0">
                <a:solidFill>
                  <a:srgbClr val="404040"/>
                </a:solidFill>
                <a:latin typeface="Century Gothic"/>
                <a:cs typeface="Century Gothic"/>
              </a:rPr>
              <a:t> </a:t>
            </a:r>
            <a:r>
              <a:rPr sz="1800" dirty="0">
                <a:solidFill>
                  <a:srgbClr val="404040"/>
                </a:solidFill>
                <a:latin typeface="Century Gothic"/>
                <a:cs typeface="Century Gothic"/>
              </a:rPr>
              <a:t>Amazonian</a:t>
            </a:r>
            <a:r>
              <a:rPr sz="1800" spc="-65" dirty="0">
                <a:solidFill>
                  <a:srgbClr val="404040"/>
                </a:solidFill>
                <a:latin typeface="Century Gothic"/>
                <a:cs typeface="Century Gothic"/>
              </a:rPr>
              <a:t> </a:t>
            </a:r>
            <a:r>
              <a:rPr sz="1800" spc="-20" dirty="0">
                <a:solidFill>
                  <a:srgbClr val="404040"/>
                </a:solidFill>
                <a:latin typeface="Century Gothic"/>
                <a:cs typeface="Century Gothic"/>
              </a:rPr>
              <a:t>soils</a:t>
            </a:r>
            <a:endParaRPr sz="1800" dirty="0">
              <a:latin typeface="Century Gothic"/>
              <a:cs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12697" y="857250"/>
            <a:ext cx="7715250" cy="5143500"/>
          </a:xfrm>
          <a:prstGeom prst="rect">
            <a:avLst/>
          </a:prstGeom>
        </p:spPr>
      </p:pic>
      <p:sp>
        <p:nvSpPr>
          <p:cNvPr id="3" name="object 3"/>
          <p:cNvSpPr txBox="1"/>
          <p:nvPr/>
        </p:nvSpPr>
        <p:spPr>
          <a:xfrm>
            <a:off x="8413240" y="5676472"/>
            <a:ext cx="77153" cy="148117"/>
          </a:xfrm>
          <a:prstGeom prst="rect">
            <a:avLst/>
          </a:prstGeom>
        </p:spPr>
        <p:txBody>
          <a:bodyPr vert="horz" wrap="square" lIns="0" tIns="9525" rIns="0" bIns="0" rtlCol="0">
            <a:spAutoFit/>
          </a:bodyPr>
          <a:lstStyle/>
          <a:p>
            <a:pPr marL="9525">
              <a:spcBef>
                <a:spcPts val="75"/>
              </a:spcBef>
            </a:pPr>
            <a:r>
              <a:rPr sz="900" spc="-38" dirty="0">
                <a:solidFill>
                  <a:srgbClr val="878787"/>
                </a:solidFill>
                <a:latin typeface="Calibri"/>
                <a:cs typeface="Calibri"/>
              </a:rPr>
              <a:t>7</a:t>
            </a:r>
            <a:endParaRPr sz="900">
              <a:latin typeface="Calibri"/>
              <a:cs typeface="Calibri"/>
            </a:endParaRPr>
          </a:p>
        </p:txBody>
      </p:sp>
      <p:sp>
        <p:nvSpPr>
          <p:cNvPr id="4" name="object 4">
            <a:extLst>
              <a:ext uri="{FF2B5EF4-FFF2-40B4-BE49-F238E27FC236}">
                <a16:creationId xmlns:a16="http://schemas.microsoft.com/office/drawing/2014/main" id="{8735327F-780A-D9EC-F664-D1648571B948}"/>
              </a:ext>
            </a:extLst>
          </p:cNvPr>
          <p:cNvSpPr txBox="1"/>
          <p:nvPr/>
        </p:nvSpPr>
        <p:spPr>
          <a:xfrm>
            <a:off x="6629400" y="6324600"/>
            <a:ext cx="2292668" cy="437940"/>
          </a:xfrm>
          <a:prstGeom prst="rect">
            <a:avLst/>
          </a:prstGeom>
        </p:spPr>
        <p:txBody>
          <a:bodyPr vert="horz" wrap="square" lIns="0" tIns="9525" rIns="0" bIns="0" rtlCol="0">
            <a:spAutoFit/>
          </a:bodyPr>
          <a:lstStyle/>
          <a:p>
            <a:pPr marL="594360" marR="3810" indent="-585311">
              <a:spcBef>
                <a:spcPts val="75"/>
              </a:spcBef>
            </a:pPr>
            <a:r>
              <a:rPr lang="en-US" sz="900" b="1" dirty="0">
                <a:solidFill>
                  <a:srgbClr val="006837"/>
                </a:solidFill>
                <a:latin typeface="Calibri"/>
                <a:cs typeface="Calibri"/>
              </a:rPr>
              <a:t>Slide credit:</a:t>
            </a:r>
          </a:p>
          <a:p>
            <a:pPr marL="594360" marR="3810" indent="-585311">
              <a:spcBef>
                <a:spcPts val="75"/>
              </a:spcBef>
            </a:pPr>
            <a:r>
              <a:rPr sz="900" b="1" dirty="0">
                <a:solidFill>
                  <a:srgbClr val="006837"/>
                </a:solidFill>
                <a:latin typeface="Calibri"/>
                <a:cs typeface="Calibri"/>
              </a:rPr>
              <a:t>Cornell</a:t>
            </a:r>
            <a:r>
              <a:rPr sz="900" b="1" spc="-11" dirty="0">
                <a:solidFill>
                  <a:srgbClr val="006837"/>
                </a:solidFill>
                <a:latin typeface="Calibri"/>
                <a:cs typeface="Calibri"/>
              </a:rPr>
              <a:t> </a:t>
            </a:r>
            <a:r>
              <a:rPr sz="900" b="1" spc="-8" dirty="0">
                <a:solidFill>
                  <a:srgbClr val="006837"/>
                </a:solidFill>
                <a:latin typeface="Calibri"/>
                <a:cs typeface="Calibri"/>
              </a:rPr>
              <a:t>Cooperative</a:t>
            </a:r>
            <a:r>
              <a:rPr sz="900" b="1" spc="-23" dirty="0">
                <a:solidFill>
                  <a:srgbClr val="006837"/>
                </a:solidFill>
                <a:latin typeface="Calibri"/>
                <a:cs typeface="Calibri"/>
              </a:rPr>
              <a:t> </a:t>
            </a:r>
            <a:r>
              <a:rPr sz="900" b="1" dirty="0">
                <a:solidFill>
                  <a:srgbClr val="006837"/>
                </a:solidFill>
                <a:latin typeface="Calibri"/>
                <a:cs typeface="Calibri"/>
              </a:rPr>
              <a:t>Extension</a:t>
            </a:r>
            <a:r>
              <a:rPr sz="900" b="1" spc="-19" dirty="0">
                <a:solidFill>
                  <a:srgbClr val="006837"/>
                </a:solidFill>
                <a:latin typeface="Calibri"/>
                <a:cs typeface="Calibri"/>
              </a:rPr>
              <a:t> </a:t>
            </a:r>
            <a:r>
              <a:rPr sz="900" b="1" dirty="0">
                <a:solidFill>
                  <a:srgbClr val="006837"/>
                </a:solidFill>
                <a:latin typeface="Calibri"/>
                <a:cs typeface="Calibri"/>
              </a:rPr>
              <a:t>of</a:t>
            </a:r>
            <a:r>
              <a:rPr sz="900" b="1" spc="-19" dirty="0">
                <a:solidFill>
                  <a:srgbClr val="006837"/>
                </a:solidFill>
                <a:latin typeface="Calibri"/>
                <a:cs typeface="Calibri"/>
              </a:rPr>
              <a:t> </a:t>
            </a:r>
            <a:r>
              <a:rPr sz="900" b="1" dirty="0">
                <a:solidFill>
                  <a:srgbClr val="006837"/>
                </a:solidFill>
                <a:latin typeface="Calibri"/>
                <a:cs typeface="Calibri"/>
              </a:rPr>
              <a:t>Suffolk</a:t>
            </a:r>
            <a:r>
              <a:rPr sz="900" b="1" spc="-30" dirty="0">
                <a:solidFill>
                  <a:srgbClr val="006837"/>
                </a:solidFill>
                <a:latin typeface="Calibri"/>
                <a:cs typeface="Calibri"/>
              </a:rPr>
              <a:t> </a:t>
            </a:r>
            <a:r>
              <a:rPr sz="900" b="1" spc="-8" dirty="0">
                <a:solidFill>
                  <a:srgbClr val="006837"/>
                </a:solidFill>
                <a:latin typeface="Calibri"/>
                <a:cs typeface="Calibri"/>
              </a:rPr>
              <a:t>County </a:t>
            </a:r>
            <a:r>
              <a:rPr sz="900" b="1" dirty="0">
                <a:solidFill>
                  <a:srgbClr val="006837"/>
                </a:solidFill>
                <a:latin typeface="Calibri"/>
                <a:cs typeface="Calibri"/>
              </a:rPr>
              <a:t>Biochar</a:t>
            </a:r>
            <a:r>
              <a:rPr sz="900" b="1" spc="-8" dirty="0">
                <a:solidFill>
                  <a:srgbClr val="006837"/>
                </a:solidFill>
                <a:latin typeface="Calibri"/>
                <a:cs typeface="Calibri"/>
              </a:rPr>
              <a:t> Webinar</a:t>
            </a:r>
            <a:r>
              <a:rPr sz="900" b="1" spc="-19" dirty="0">
                <a:solidFill>
                  <a:srgbClr val="006837"/>
                </a:solidFill>
                <a:latin typeface="Calibri"/>
                <a:cs typeface="Calibri"/>
              </a:rPr>
              <a:t> </a:t>
            </a:r>
            <a:r>
              <a:rPr sz="900" b="1" spc="-8" dirty="0">
                <a:solidFill>
                  <a:srgbClr val="006837"/>
                </a:solidFill>
                <a:latin typeface="Calibri"/>
                <a:cs typeface="Calibri"/>
              </a:rPr>
              <a:t>Series</a:t>
            </a:r>
            <a:endParaRPr sz="900" dirty="0">
              <a:latin typeface="Calibri"/>
              <a:cs typeface="Calibri"/>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Biochar</a:t>
            </a:r>
            <a:r>
              <a:rPr spc="-130" dirty="0"/>
              <a:t> </a:t>
            </a:r>
            <a:r>
              <a:rPr spc="-10" dirty="0"/>
              <a:t>today</a:t>
            </a:r>
          </a:p>
        </p:txBody>
      </p:sp>
      <p:sp>
        <p:nvSpPr>
          <p:cNvPr id="3" name="object 3"/>
          <p:cNvSpPr txBox="1"/>
          <p:nvPr/>
        </p:nvSpPr>
        <p:spPr>
          <a:xfrm>
            <a:off x="2024252" y="1643090"/>
            <a:ext cx="6088380" cy="1502410"/>
          </a:xfrm>
          <a:prstGeom prst="rect">
            <a:avLst/>
          </a:prstGeom>
        </p:spPr>
        <p:txBody>
          <a:bodyPr vert="horz" wrap="square" lIns="0" tIns="138430" rIns="0" bIns="0" rtlCol="0">
            <a:spAutoFit/>
          </a:bodyPr>
          <a:lstStyle/>
          <a:p>
            <a:pPr marL="12700">
              <a:lnSpc>
                <a:spcPct val="100000"/>
              </a:lnSpc>
              <a:spcBef>
                <a:spcPts val="1090"/>
              </a:spcBef>
              <a:tabLst>
                <a:tab pos="354965" algn="l"/>
              </a:tabLst>
            </a:pPr>
            <a:r>
              <a:rPr sz="1800" spc="-50" dirty="0">
                <a:solidFill>
                  <a:srgbClr val="353535"/>
                </a:solidFill>
                <a:latin typeface="Wingdings 3"/>
                <a:cs typeface="Wingdings 3"/>
              </a:rPr>
              <a:t></a:t>
            </a:r>
            <a:r>
              <a:rPr sz="1800" dirty="0">
                <a:solidFill>
                  <a:srgbClr val="353535"/>
                </a:solidFill>
                <a:latin typeface="Times New Roman"/>
                <a:cs typeface="Times New Roman"/>
              </a:rPr>
              <a:t>	</a:t>
            </a:r>
            <a:r>
              <a:rPr sz="1800" dirty="0">
                <a:solidFill>
                  <a:srgbClr val="404040"/>
                </a:solidFill>
                <a:latin typeface="Century Gothic"/>
                <a:cs typeface="Century Gothic"/>
              </a:rPr>
              <a:t>“Biochar”</a:t>
            </a:r>
            <a:r>
              <a:rPr sz="1800" spc="-30" dirty="0">
                <a:solidFill>
                  <a:srgbClr val="404040"/>
                </a:solidFill>
                <a:latin typeface="Century Gothic"/>
                <a:cs typeface="Century Gothic"/>
              </a:rPr>
              <a:t> </a:t>
            </a:r>
            <a:r>
              <a:rPr sz="1800" dirty="0">
                <a:solidFill>
                  <a:srgbClr val="404040"/>
                </a:solidFill>
                <a:latin typeface="Century Gothic"/>
                <a:cs typeface="Century Gothic"/>
              </a:rPr>
              <a:t>first</a:t>
            </a:r>
            <a:r>
              <a:rPr sz="1800" spc="-60" dirty="0">
                <a:solidFill>
                  <a:srgbClr val="404040"/>
                </a:solidFill>
                <a:latin typeface="Century Gothic"/>
                <a:cs typeface="Century Gothic"/>
              </a:rPr>
              <a:t> </a:t>
            </a:r>
            <a:r>
              <a:rPr sz="1800" dirty="0">
                <a:solidFill>
                  <a:srgbClr val="404040"/>
                </a:solidFill>
                <a:latin typeface="Century Gothic"/>
                <a:cs typeface="Century Gothic"/>
              </a:rPr>
              <a:t>used</a:t>
            </a:r>
            <a:r>
              <a:rPr sz="1800" spc="5" dirty="0">
                <a:solidFill>
                  <a:srgbClr val="404040"/>
                </a:solidFill>
                <a:latin typeface="Century Gothic"/>
                <a:cs typeface="Century Gothic"/>
              </a:rPr>
              <a:t> </a:t>
            </a:r>
            <a:r>
              <a:rPr sz="1800" dirty="0">
                <a:solidFill>
                  <a:srgbClr val="404040"/>
                </a:solidFill>
                <a:latin typeface="Century Gothic"/>
                <a:cs typeface="Century Gothic"/>
              </a:rPr>
              <a:t>in</a:t>
            </a:r>
            <a:r>
              <a:rPr sz="1800" spc="-35" dirty="0">
                <a:solidFill>
                  <a:srgbClr val="404040"/>
                </a:solidFill>
                <a:latin typeface="Century Gothic"/>
                <a:cs typeface="Century Gothic"/>
              </a:rPr>
              <a:t> </a:t>
            </a:r>
            <a:r>
              <a:rPr sz="1800" spc="-20" dirty="0">
                <a:solidFill>
                  <a:srgbClr val="404040"/>
                </a:solidFill>
                <a:latin typeface="Century Gothic"/>
                <a:cs typeface="Century Gothic"/>
              </a:rPr>
              <a:t>1988</a:t>
            </a:r>
            <a:endParaRPr sz="1800">
              <a:latin typeface="Century Gothic"/>
              <a:cs typeface="Century Gothic"/>
            </a:endParaRPr>
          </a:p>
          <a:p>
            <a:pPr marL="12700">
              <a:lnSpc>
                <a:spcPct val="100000"/>
              </a:lnSpc>
              <a:spcBef>
                <a:spcPts val="994"/>
              </a:spcBef>
              <a:tabLst>
                <a:tab pos="354965" algn="l"/>
              </a:tabLst>
            </a:pPr>
            <a:r>
              <a:rPr sz="1800" spc="-50" dirty="0">
                <a:solidFill>
                  <a:srgbClr val="353535"/>
                </a:solidFill>
                <a:latin typeface="Wingdings 3"/>
                <a:cs typeface="Wingdings 3"/>
              </a:rPr>
              <a:t></a:t>
            </a:r>
            <a:r>
              <a:rPr sz="1800" dirty="0">
                <a:solidFill>
                  <a:srgbClr val="353535"/>
                </a:solidFill>
                <a:latin typeface="Times New Roman"/>
                <a:cs typeface="Times New Roman"/>
              </a:rPr>
              <a:t>	</a:t>
            </a:r>
            <a:r>
              <a:rPr sz="1800" dirty="0">
                <a:solidFill>
                  <a:srgbClr val="404040"/>
                </a:solidFill>
                <a:latin typeface="Century Gothic"/>
                <a:cs typeface="Century Gothic"/>
              </a:rPr>
              <a:t>Number</a:t>
            </a:r>
            <a:r>
              <a:rPr sz="1800" spc="-30" dirty="0">
                <a:solidFill>
                  <a:srgbClr val="404040"/>
                </a:solidFill>
                <a:latin typeface="Century Gothic"/>
                <a:cs typeface="Century Gothic"/>
              </a:rPr>
              <a:t> </a:t>
            </a:r>
            <a:r>
              <a:rPr sz="1800" dirty="0">
                <a:solidFill>
                  <a:srgbClr val="404040"/>
                </a:solidFill>
                <a:latin typeface="Century Gothic"/>
                <a:cs typeface="Century Gothic"/>
              </a:rPr>
              <a:t>of</a:t>
            </a:r>
            <a:r>
              <a:rPr sz="1800" spc="-45" dirty="0">
                <a:solidFill>
                  <a:srgbClr val="404040"/>
                </a:solidFill>
                <a:latin typeface="Century Gothic"/>
                <a:cs typeface="Century Gothic"/>
              </a:rPr>
              <a:t> </a:t>
            </a:r>
            <a:r>
              <a:rPr sz="1800" dirty="0">
                <a:solidFill>
                  <a:srgbClr val="404040"/>
                </a:solidFill>
                <a:latin typeface="Century Gothic"/>
                <a:cs typeface="Century Gothic"/>
              </a:rPr>
              <a:t>scientific</a:t>
            </a:r>
            <a:r>
              <a:rPr sz="1800" spc="-70" dirty="0">
                <a:solidFill>
                  <a:srgbClr val="404040"/>
                </a:solidFill>
                <a:latin typeface="Century Gothic"/>
                <a:cs typeface="Century Gothic"/>
              </a:rPr>
              <a:t> </a:t>
            </a:r>
            <a:r>
              <a:rPr sz="1800" dirty="0">
                <a:solidFill>
                  <a:srgbClr val="404040"/>
                </a:solidFill>
                <a:latin typeface="Century Gothic"/>
                <a:cs typeface="Century Gothic"/>
              </a:rPr>
              <a:t>publications</a:t>
            </a:r>
            <a:r>
              <a:rPr sz="1800" spc="-60" dirty="0">
                <a:solidFill>
                  <a:srgbClr val="404040"/>
                </a:solidFill>
                <a:latin typeface="Century Gothic"/>
                <a:cs typeface="Century Gothic"/>
              </a:rPr>
              <a:t> </a:t>
            </a:r>
            <a:r>
              <a:rPr sz="1800" dirty="0">
                <a:solidFill>
                  <a:srgbClr val="404040"/>
                </a:solidFill>
                <a:latin typeface="Century Gothic"/>
                <a:cs typeface="Century Gothic"/>
              </a:rPr>
              <a:t>steadily</a:t>
            </a:r>
            <a:r>
              <a:rPr sz="1800" spc="-50" dirty="0">
                <a:solidFill>
                  <a:srgbClr val="404040"/>
                </a:solidFill>
                <a:latin typeface="Century Gothic"/>
                <a:cs typeface="Century Gothic"/>
              </a:rPr>
              <a:t> </a:t>
            </a:r>
            <a:r>
              <a:rPr sz="1800" spc="-10" dirty="0">
                <a:solidFill>
                  <a:srgbClr val="404040"/>
                </a:solidFill>
                <a:latin typeface="Century Gothic"/>
                <a:cs typeface="Century Gothic"/>
              </a:rPr>
              <a:t>increasing</a:t>
            </a:r>
            <a:endParaRPr sz="1800">
              <a:latin typeface="Century Gothic"/>
              <a:cs typeface="Century Gothic"/>
            </a:endParaRPr>
          </a:p>
          <a:p>
            <a:pPr marL="355600" marR="635000" indent="-342900">
              <a:lnSpc>
                <a:spcPct val="100000"/>
              </a:lnSpc>
              <a:spcBef>
                <a:spcPts val="1000"/>
              </a:spcBef>
              <a:tabLst>
                <a:tab pos="354965" algn="l"/>
              </a:tabLst>
            </a:pPr>
            <a:r>
              <a:rPr sz="1800" spc="-50" dirty="0">
                <a:solidFill>
                  <a:srgbClr val="353535"/>
                </a:solidFill>
                <a:latin typeface="Wingdings 3"/>
                <a:cs typeface="Wingdings 3"/>
              </a:rPr>
              <a:t></a:t>
            </a:r>
            <a:r>
              <a:rPr sz="1800" dirty="0">
                <a:solidFill>
                  <a:srgbClr val="353535"/>
                </a:solidFill>
                <a:latin typeface="Times New Roman"/>
                <a:cs typeface="Times New Roman"/>
              </a:rPr>
              <a:t>	</a:t>
            </a:r>
            <a:r>
              <a:rPr sz="1800" dirty="0">
                <a:solidFill>
                  <a:srgbClr val="404040"/>
                </a:solidFill>
                <a:latin typeface="Century Gothic"/>
                <a:cs typeface="Century Gothic"/>
              </a:rPr>
              <a:t>General</a:t>
            </a:r>
            <a:r>
              <a:rPr sz="1800" spc="-15" dirty="0">
                <a:solidFill>
                  <a:srgbClr val="404040"/>
                </a:solidFill>
                <a:latin typeface="Century Gothic"/>
                <a:cs typeface="Century Gothic"/>
              </a:rPr>
              <a:t> </a:t>
            </a:r>
            <a:r>
              <a:rPr sz="1800" dirty="0">
                <a:solidFill>
                  <a:srgbClr val="404040"/>
                </a:solidFill>
                <a:latin typeface="Century Gothic"/>
                <a:cs typeface="Century Gothic"/>
              </a:rPr>
              <a:t>term</a:t>
            </a:r>
            <a:r>
              <a:rPr sz="1800" spc="-15" dirty="0">
                <a:solidFill>
                  <a:srgbClr val="404040"/>
                </a:solidFill>
                <a:latin typeface="Century Gothic"/>
                <a:cs typeface="Century Gothic"/>
              </a:rPr>
              <a:t> </a:t>
            </a:r>
            <a:r>
              <a:rPr sz="1800" dirty="0">
                <a:solidFill>
                  <a:srgbClr val="404040"/>
                </a:solidFill>
                <a:latin typeface="Century Gothic"/>
                <a:cs typeface="Century Gothic"/>
              </a:rPr>
              <a:t>for</a:t>
            </a:r>
            <a:r>
              <a:rPr sz="1800" spc="-50" dirty="0">
                <a:solidFill>
                  <a:srgbClr val="404040"/>
                </a:solidFill>
                <a:latin typeface="Century Gothic"/>
                <a:cs typeface="Century Gothic"/>
              </a:rPr>
              <a:t> </a:t>
            </a:r>
            <a:r>
              <a:rPr sz="1800" dirty="0">
                <a:solidFill>
                  <a:srgbClr val="404040"/>
                </a:solidFill>
                <a:latin typeface="Century Gothic"/>
                <a:cs typeface="Century Gothic"/>
              </a:rPr>
              <a:t>any</a:t>
            </a:r>
            <a:r>
              <a:rPr sz="1800" spc="-35" dirty="0">
                <a:solidFill>
                  <a:srgbClr val="404040"/>
                </a:solidFill>
                <a:latin typeface="Century Gothic"/>
                <a:cs typeface="Century Gothic"/>
              </a:rPr>
              <a:t> </a:t>
            </a:r>
            <a:r>
              <a:rPr sz="1800" dirty="0">
                <a:solidFill>
                  <a:srgbClr val="404040"/>
                </a:solidFill>
                <a:latin typeface="Century Gothic"/>
                <a:cs typeface="Century Gothic"/>
              </a:rPr>
              <a:t>number</a:t>
            </a:r>
            <a:r>
              <a:rPr sz="1800" spc="-15" dirty="0">
                <a:solidFill>
                  <a:srgbClr val="404040"/>
                </a:solidFill>
                <a:latin typeface="Century Gothic"/>
                <a:cs typeface="Century Gothic"/>
              </a:rPr>
              <a:t> </a:t>
            </a:r>
            <a:r>
              <a:rPr sz="1800" dirty="0">
                <a:solidFill>
                  <a:srgbClr val="404040"/>
                </a:solidFill>
                <a:latin typeface="Century Gothic"/>
                <a:cs typeface="Century Gothic"/>
              </a:rPr>
              <a:t>of</a:t>
            </a:r>
            <a:r>
              <a:rPr sz="1800" spc="-50" dirty="0">
                <a:solidFill>
                  <a:srgbClr val="404040"/>
                </a:solidFill>
                <a:latin typeface="Century Gothic"/>
                <a:cs typeface="Century Gothic"/>
              </a:rPr>
              <a:t> </a:t>
            </a:r>
            <a:r>
              <a:rPr sz="1800" dirty="0">
                <a:solidFill>
                  <a:srgbClr val="404040"/>
                </a:solidFill>
                <a:latin typeface="Century Gothic"/>
                <a:cs typeface="Century Gothic"/>
              </a:rPr>
              <a:t>black</a:t>
            </a:r>
            <a:r>
              <a:rPr sz="1800" spc="-50" dirty="0">
                <a:solidFill>
                  <a:srgbClr val="404040"/>
                </a:solidFill>
                <a:latin typeface="Century Gothic"/>
                <a:cs typeface="Century Gothic"/>
              </a:rPr>
              <a:t> </a:t>
            </a:r>
            <a:r>
              <a:rPr sz="1800" spc="-10" dirty="0">
                <a:solidFill>
                  <a:srgbClr val="404040"/>
                </a:solidFill>
                <a:latin typeface="Century Gothic"/>
                <a:cs typeface="Century Gothic"/>
              </a:rPr>
              <a:t>carbon products</a:t>
            </a:r>
            <a:endParaRPr sz="1800">
              <a:latin typeface="Century Gothic"/>
              <a:cs typeface="Century Gothic"/>
            </a:endParaRPr>
          </a:p>
        </p:txBody>
      </p:sp>
      <p:pic>
        <p:nvPicPr>
          <p:cNvPr id="4" name="object 4"/>
          <p:cNvPicPr/>
          <p:nvPr/>
        </p:nvPicPr>
        <p:blipFill>
          <a:blip r:embed="rId2" cstate="print"/>
          <a:stretch>
            <a:fillRect/>
          </a:stretch>
        </p:blipFill>
        <p:spPr>
          <a:xfrm>
            <a:off x="2537459" y="3468678"/>
            <a:ext cx="5392760" cy="316529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Black</a:t>
            </a:r>
            <a:r>
              <a:rPr spc="-95" dirty="0"/>
              <a:t> </a:t>
            </a:r>
            <a:r>
              <a:rPr dirty="0"/>
              <a:t>carbon</a:t>
            </a:r>
            <a:r>
              <a:rPr spc="-100" dirty="0"/>
              <a:t> </a:t>
            </a:r>
            <a:r>
              <a:rPr dirty="0"/>
              <a:t>and</a:t>
            </a:r>
            <a:r>
              <a:rPr spc="-90" dirty="0"/>
              <a:t> </a:t>
            </a:r>
            <a:r>
              <a:rPr spc="-10" dirty="0"/>
              <a:t>biochar</a:t>
            </a:r>
          </a:p>
        </p:txBody>
      </p:sp>
      <p:sp>
        <p:nvSpPr>
          <p:cNvPr id="3" name="object 3"/>
          <p:cNvSpPr txBox="1"/>
          <p:nvPr/>
        </p:nvSpPr>
        <p:spPr>
          <a:xfrm>
            <a:off x="1955038" y="1634744"/>
            <a:ext cx="602107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Century Gothic"/>
                <a:cs typeface="Century Gothic"/>
              </a:rPr>
              <a:t>Black</a:t>
            </a:r>
            <a:r>
              <a:rPr sz="1800" spc="-40" dirty="0">
                <a:latin typeface="Century Gothic"/>
                <a:cs typeface="Century Gothic"/>
              </a:rPr>
              <a:t> </a:t>
            </a:r>
            <a:r>
              <a:rPr sz="1800" dirty="0">
                <a:latin typeface="Century Gothic"/>
                <a:cs typeface="Century Gothic"/>
              </a:rPr>
              <a:t>carbon</a:t>
            </a:r>
            <a:r>
              <a:rPr sz="1800" spc="-30" dirty="0">
                <a:latin typeface="Century Gothic"/>
                <a:cs typeface="Century Gothic"/>
              </a:rPr>
              <a:t> </a:t>
            </a:r>
            <a:r>
              <a:rPr sz="1800" dirty="0">
                <a:latin typeface="Century Gothic"/>
                <a:cs typeface="Century Gothic"/>
              </a:rPr>
              <a:t>is</a:t>
            </a:r>
            <a:r>
              <a:rPr sz="1800" spc="-30" dirty="0">
                <a:latin typeface="Century Gothic"/>
                <a:cs typeface="Century Gothic"/>
              </a:rPr>
              <a:t> </a:t>
            </a:r>
            <a:r>
              <a:rPr sz="1800" dirty="0">
                <a:latin typeface="Century Gothic"/>
                <a:cs typeface="Century Gothic"/>
              </a:rPr>
              <a:t>a</a:t>
            </a:r>
            <a:r>
              <a:rPr sz="1800" spc="-40" dirty="0">
                <a:latin typeface="Century Gothic"/>
                <a:cs typeface="Century Gothic"/>
              </a:rPr>
              <a:t> </a:t>
            </a:r>
            <a:r>
              <a:rPr sz="1800" dirty="0">
                <a:latin typeface="Century Gothic"/>
                <a:cs typeface="Century Gothic"/>
              </a:rPr>
              <a:t>range</a:t>
            </a:r>
            <a:r>
              <a:rPr sz="1800" spc="-5" dirty="0">
                <a:latin typeface="Century Gothic"/>
                <a:cs typeface="Century Gothic"/>
              </a:rPr>
              <a:t> </a:t>
            </a:r>
            <a:r>
              <a:rPr sz="1800" dirty="0">
                <a:latin typeface="Century Gothic"/>
                <a:cs typeface="Century Gothic"/>
              </a:rPr>
              <a:t>of</a:t>
            </a:r>
            <a:r>
              <a:rPr sz="1800" spc="-35" dirty="0">
                <a:latin typeface="Century Gothic"/>
                <a:cs typeface="Century Gothic"/>
              </a:rPr>
              <a:t> </a:t>
            </a:r>
            <a:r>
              <a:rPr sz="1800" dirty="0">
                <a:latin typeface="Century Gothic"/>
                <a:cs typeface="Century Gothic"/>
              </a:rPr>
              <a:t>solids</a:t>
            </a:r>
            <a:r>
              <a:rPr sz="1800" spc="-45" dirty="0">
                <a:latin typeface="Century Gothic"/>
                <a:cs typeface="Century Gothic"/>
              </a:rPr>
              <a:t> </a:t>
            </a:r>
            <a:r>
              <a:rPr sz="1800" dirty="0">
                <a:latin typeface="Century Gothic"/>
                <a:cs typeface="Century Gothic"/>
              </a:rPr>
              <a:t>resulting</a:t>
            </a:r>
            <a:r>
              <a:rPr sz="1800" spc="-25" dirty="0">
                <a:latin typeface="Century Gothic"/>
                <a:cs typeface="Century Gothic"/>
              </a:rPr>
              <a:t> </a:t>
            </a:r>
            <a:r>
              <a:rPr sz="1800" dirty="0">
                <a:latin typeface="Century Gothic"/>
                <a:cs typeface="Century Gothic"/>
              </a:rPr>
              <a:t>from</a:t>
            </a:r>
            <a:r>
              <a:rPr sz="1800" spc="-20" dirty="0">
                <a:latin typeface="Century Gothic"/>
                <a:cs typeface="Century Gothic"/>
              </a:rPr>
              <a:t> </a:t>
            </a:r>
            <a:r>
              <a:rPr sz="1800" spc="-10" dirty="0">
                <a:latin typeface="Century Gothic"/>
                <a:cs typeface="Century Gothic"/>
              </a:rPr>
              <a:t>thermal </a:t>
            </a:r>
            <a:r>
              <a:rPr sz="1800" dirty="0">
                <a:latin typeface="Century Gothic"/>
                <a:cs typeface="Century Gothic"/>
              </a:rPr>
              <a:t>conversion</a:t>
            </a:r>
            <a:r>
              <a:rPr sz="1800" spc="-55" dirty="0">
                <a:latin typeface="Century Gothic"/>
                <a:cs typeface="Century Gothic"/>
              </a:rPr>
              <a:t> </a:t>
            </a:r>
            <a:r>
              <a:rPr sz="1800" dirty="0">
                <a:latin typeface="Century Gothic"/>
                <a:cs typeface="Century Gothic"/>
              </a:rPr>
              <a:t>of</a:t>
            </a:r>
            <a:r>
              <a:rPr sz="1800" spc="-20" dirty="0">
                <a:latin typeface="Century Gothic"/>
                <a:cs typeface="Century Gothic"/>
              </a:rPr>
              <a:t> </a:t>
            </a:r>
            <a:r>
              <a:rPr sz="1800" dirty="0">
                <a:latin typeface="Century Gothic"/>
                <a:cs typeface="Century Gothic"/>
              </a:rPr>
              <a:t>any</a:t>
            </a:r>
            <a:r>
              <a:rPr sz="1800" spc="-25" dirty="0">
                <a:latin typeface="Century Gothic"/>
                <a:cs typeface="Century Gothic"/>
              </a:rPr>
              <a:t> </a:t>
            </a:r>
            <a:r>
              <a:rPr sz="1800" dirty="0">
                <a:latin typeface="Century Gothic"/>
                <a:cs typeface="Century Gothic"/>
              </a:rPr>
              <a:t>carbon</a:t>
            </a:r>
            <a:r>
              <a:rPr sz="1800" spc="-30" dirty="0">
                <a:latin typeface="Century Gothic"/>
                <a:cs typeface="Century Gothic"/>
              </a:rPr>
              <a:t> </a:t>
            </a:r>
            <a:r>
              <a:rPr sz="1800" dirty="0">
                <a:latin typeface="Century Gothic"/>
                <a:cs typeface="Century Gothic"/>
              </a:rPr>
              <a:t>containing</a:t>
            </a:r>
            <a:r>
              <a:rPr sz="1800" spc="-20" dirty="0">
                <a:latin typeface="Century Gothic"/>
                <a:cs typeface="Century Gothic"/>
              </a:rPr>
              <a:t> </a:t>
            </a:r>
            <a:r>
              <a:rPr sz="1800" spc="-10" dirty="0">
                <a:latin typeface="Century Gothic"/>
                <a:cs typeface="Century Gothic"/>
              </a:rPr>
              <a:t>materials</a:t>
            </a:r>
            <a:endParaRPr sz="1800" dirty="0">
              <a:latin typeface="Century Gothic"/>
              <a:cs typeface="Century Gothic"/>
            </a:endParaRPr>
          </a:p>
        </p:txBody>
      </p:sp>
      <p:grpSp>
        <p:nvGrpSpPr>
          <p:cNvPr id="4" name="object 4"/>
          <p:cNvGrpSpPr/>
          <p:nvPr/>
        </p:nvGrpSpPr>
        <p:grpSpPr>
          <a:xfrm>
            <a:off x="1610867" y="5051805"/>
            <a:ext cx="6650990" cy="725805"/>
            <a:chOff x="1610867" y="5051805"/>
            <a:chExt cx="6650990" cy="725805"/>
          </a:xfrm>
        </p:grpSpPr>
        <p:pic>
          <p:nvPicPr>
            <p:cNvPr id="5" name="object 5"/>
            <p:cNvPicPr/>
            <p:nvPr/>
          </p:nvPicPr>
          <p:blipFill>
            <a:blip r:embed="rId2" cstate="print"/>
            <a:stretch>
              <a:fillRect/>
            </a:stretch>
          </p:blipFill>
          <p:spPr>
            <a:xfrm>
              <a:off x="1618487" y="5097779"/>
              <a:ext cx="6635496" cy="672083"/>
            </a:xfrm>
            <a:prstGeom prst="rect">
              <a:avLst/>
            </a:prstGeom>
          </p:spPr>
        </p:pic>
        <p:sp>
          <p:nvSpPr>
            <p:cNvPr id="6" name="object 6"/>
            <p:cNvSpPr/>
            <p:nvPr/>
          </p:nvSpPr>
          <p:spPr>
            <a:xfrm>
              <a:off x="1618487" y="5097779"/>
              <a:ext cx="6635750" cy="672465"/>
            </a:xfrm>
            <a:custGeom>
              <a:avLst/>
              <a:gdLst/>
              <a:ahLst/>
              <a:cxnLst/>
              <a:rect l="l" t="t" r="r" b="b"/>
              <a:pathLst>
                <a:path w="6635750" h="672464">
                  <a:moveTo>
                    <a:pt x="0" y="168021"/>
                  </a:moveTo>
                  <a:lnTo>
                    <a:pt x="6299454" y="168021"/>
                  </a:lnTo>
                  <a:lnTo>
                    <a:pt x="6299454" y="0"/>
                  </a:lnTo>
                  <a:lnTo>
                    <a:pt x="6635496" y="336042"/>
                  </a:lnTo>
                  <a:lnTo>
                    <a:pt x="6299454" y="672084"/>
                  </a:lnTo>
                  <a:lnTo>
                    <a:pt x="6299454" y="504063"/>
                  </a:lnTo>
                  <a:lnTo>
                    <a:pt x="0" y="504063"/>
                  </a:lnTo>
                  <a:lnTo>
                    <a:pt x="0" y="168021"/>
                  </a:lnTo>
                  <a:close/>
                </a:path>
              </a:pathLst>
            </a:custGeom>
            <a:ln w="15240">
              <a:solidFill>
                <a:srgbClr val="232323"/>
              </a:solidFill>
            </a:ln>
          </p:spPr>
          <p:txBody>
            <a:bodyPr wrap="square" lIns="0" tIns="0" rIns="0" bIns="0" rtlCol="0"/>
            <a:lstStyle/>
            <a:p>
              <a:endParaRPr/>
            </a:p>
          </p:txBody>
        </p:sp>
        <p:sp>
          <p:nvSpPr>
            <p:cNvPr id="7" name="object 7"/>
            <p:cNvSpPr/>
            <p:nvPr/>
          </p:nvSpPr>
          <p:spPr>
            <a:xfrm>
              <a:off x="1650491" y="5081015"/>
              <a:ext cx="6175375" cy="161925"/>
            </a:xfrm>
            <a:custGeom>
              <a:avLst/>
              <a:gdLst/>
              <a:ahLst/>
              <a:cxnLst/>
              <a:rect l="l" t="t" r="r" b="b"/>
              <a:pathLst>
                <a:path w="6175375" h="161925">
                  <a:moveTo>
                    <a:pt x="0" y="156844"/>
                  </a:moveTo>
                  <a:lnTo>
                    <a:pt x="0" y="3047"/>
                  </a:lnTo>
                </a:path>
                <a:path w="6175375" h="161925">
                  <a:moveTo>
                    <a:pt x="1399032" y="161416"/>
                  </a:moveTo>
                  <a:lnTo>
                    <a:pt x="1399032" y="7619"/>
                  </a:lnTo>
                </a:path>
                <a:path w="6175375" h="161925">
                  <a:moveTo>
                    <a:pt x="4838700" y="156844"/>
                  </a:moveTo>
                  <a:lnTo>
                    <a:pt x="4838700" y="3047"/>
                  </a:lnTo>
                </a:path>
                <a:path w="6175375" h="161925">
                  <a:moveTo>
                    <a:pt x="6175248" y="153796"/>
                  </a:moveTo>
                  <a:lnTo>
                    <a:pt x="6175248" y="0"/>
                  </a:lnTo>
                </a:path>
              </a:pathLst>
            </a:custGeom>
            <a:ln w="57912">
              <a:solidFill>
                <a:srgbClr val="313131"/>
              </a:solidFill>
            </a:ln>
          </p:spPr>
          <p:txBody>
            <a:bodyPr wrap="square" lIns="0" tIns="0" rIns="0" bIns="0" rtlCol="0"/>
            <a:lstStyle/>
            <a:p>
              <a:endParaRPr/>
            </a:p>
          </p:txBody>
        </p:sp>
      </p:grpSp>
      <p:sp>
        <p:nvSpPr>
          <p:cNvPr id="8" name="object 8"/>
          <p:cNvSpPr txBox="1"/>
          <p:nvPr/>
        </p:nvSpPr>
        <p:spPr>
          <a:xfrm>
            <a:off x="1580133" y="4755642"/>
            <a:ext cx="152400" cy="299720"/>
          </a:xfrm>
          <a:prstGeom prst="rect">
            <a:avLst/>
          </a:prstGeom>
        </p:spPr>
        <p:txBody>
          <a:bodyPr vert="horz" wrap="square" lIns="0" tIns="12700" rIns="0" bIns="0" rtlCol="0">
            <a:spAutoFit/>
          </a:bodyPr>
          <a:lstStyle/>
          <a:p>
            <a:pPr marL="12700">
              <a:lnSpc>
                <a:spcPct val="100000"/>
              </a:lnSpc>
              <a:spcBef>
                <a:spcPts val="100"/>
              </a:spcBef>
            </a:pPr>
            <a:r>
              <a:rPr sz="1800" spc="-50" dirty="0">
                <a:latin typeface="Century Gothic"/>
                <a:cs typeface="Century Gothic"/>
              </a:rPr>
              <a:t>0</a:t>
            </a:r>
            <a:endParaRPr sz="1800">
              <a:latin typeface="Century Gothic"/>
              <a:cs typeface="Century Gothic"/>
            </a:endParaRPr>
          </a:p>
        </p:txBody>
      </p:sp>
      <p:sp>
        <p:nvSpPr>
          <p:cNvPr id="9" name="object 9"/>
          <p:cNvSpPr txBox="1"/>
          <p:nvPr/>
        </p:nvSpPr>
        <p:spPr>
          <a:xfrm>
            <a:off x="4610227" y="4710506"/>
            <a:ext cx="340360" cy="300355"/>
          </a:xfrm>
          <a:prstGeom prst="rect">
            <a:avLst/>
          </a:prstGeom>
        </p:spPr>
        <p:txBody>
          <a:bodyPr vert="horz" wrap="square" lIns="0" tIns="12700" rIns="0" bIns="0" rtlCol="0">
            <a:spAutoFit/>
          </a:bodyPr>
          <a:lstStyle/>
          <a:p>
            <a:pPr marL="12700">
              <a:lnSpc>
                <a:spcPct val="100000"/>
              </a:lnSpc>
              <a:spcBef>
                <a:spcPts val="100"/>
              </a:spcBef>
            </a:pPr>
            <a:r>
              <a:rPr sz="1800" spc="-25" dirty="0">
                <a:latin typeface="Century Gothic"/>
                <a:cs typeface="Century Gothic"/>
              </a:rPr>
              <a:t>0.5</a:t>
            </a:r>
            <a:endParaRPr sz="1800">
              <a:latin typeface="Century Gothic"/>
              <a:cs typeface="Century Gothic"/>
            </a:endParaRPr>
          </a:p>
        </p:txBody>
      </p:sp>
      <p:sp>
        <p:nvSpPr>
          <p:cNvPr id="10" name="object 10"/>
          <p:cNvSpPr txBox="1"/>
          <p:nvPr/>
        </p:nvSpPr>
        <p:spPr>
          <a:xfrm>
            <a:off x="7646034" y="4696205"/>
            <a:ext cx="33972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Century Gothic"/>
                <a:cs typeface="Century Gothic"/>
              </a:rPr>
              <a:t>1.0</a:t>
            </a:r>
            <a:endParaRPr sz="1800">
              <a:latin typeface="Century Gothic"/>
              <a:cs typeface="Century Gothic"/>
            </a:endParaRPr>
          </a:p>
        </p:txBody>
      </p:sp>
      <p:grpSp>
        <p:nvGrpSpPr>
          <p:cNvPr id="11" name="object 11"/>
          <p:cNvGrpSpPr/>
          <p:nvPr/>
        </p:nvGrpSpPr>
        <p:grpSpPr>
          <a:xfrm>
            <a:off x="1312163" y="6112764"/>
            <a:ext cx="3632200" cy="411480"/>
            <a:chOff x="1312163" y="6112764"/>
            <a:chExt cx="3632200" cy="411480"/>
          </a:xfrm>
        </p:grpSpPr>
        <p:sp>
          <p:nvSpPr>
            <p:cNvPr id="12" name="object 12"/>
            <p:cNvSpPr/>
            <p:nvPr/>
          </p:nvSpPr>
          <p:spPr>
            <a:xfrm>
              <a:off x="1319783" y="6120384"/>
              <a:ext cx="1446530" cy="396240"/>
            </a:xfrm>
            <a:custGeom>
              <a:avLst/>
              <a:gdLst/>
              <a:ahLst/>
              <a:cxnLst/>
              <a:rect l="l" t="t" r="r" b="b"/>
              <a:pathLst>
                <a:path w="1446530" h="396240">
                  <a:moveTo>
                    <a:pt x="1380236" y="0"/>
                  </a:moveTo>
                  <a:lnTo>
                    <a:pt x="66040" y="0"/>
                  </a:lnTo>
                  <a:lnTo>
                    <a:pt x="40344" y="5189"/>
                  </a:lnTo>
                  <a:lnTo>
                    <a:pt x="19351" y="19342"/>
                  </a:lnTo>
                  <a:lnTo>
                    <a:pt x="5193" y="40333"/>
                  </a:lnTo>
                  <a:lnTo>
                    <a:pt x="0" y="66039"/>
                  </a:lnTo>
                  <a:lnTo>
                    <a:pt x="0" y="330199"/>
                  </a:lnTo>
                  <a:lnTo>
                    <a:pt x="5193" y="355906"/>
                  </a:lnTo>
                  <a:lnTo>
                    <a:pt x="19351" y="376897"/>
                  </a:lnTo>
                  <a:lnTo>
                    <a:pt x="40344" y="391050"/>
                  </a:lnTo>
                  <a:lnTo>
                    <a:pt x="66040" y="396239"/>
                  </a:lnTo>
                  <a:lnTo>
                    <a:pt x="1380236" y="396239"/>
                  </a:lnTo>
                  <a:lnTo>
                    <a:pt x="1405931" y="391050"/>
                  </a:lnTo>
                  <a:lnTo>
                    <a:pt x="1426924" y="376897"/>
                  </a:lnTo>
                  <a:lnTo>
                    <a:pt x="1441082" y="355906"/>
                  </a:lnTo>
                  <a:lnTo>
                    <a:pt x="1446276" y="330199"/>
                  </a:lnTo>
                  <a:lnTo>
                    <a:pt x="1446276" y="66039"/>
                  </a:lnTo>
                  <a:lnTo>
                    <a:pt x="1441082" y="40333"/>
                  </a:lnTo>
                  <a:lnTo>
                    <a:pt x="1426924" y="19342"/>
                  </a:lnTo>
                  <a:lnTo>
                    <a:pt x="1405931" y="5189"/>
                  </a:lnTo>
                  <a:lnTo>
                    <a:pt x="1380236" y="0"/>
                  </a:lnTo>
                  <a:close/>
                </a:path>
              </a:pathLst>
            </a:custGeom>
            <a:solidFill>
              <a:srgbClr val="1A1A1A"/>
            </a:solidFill>
          </p:spPr>
          <p:txBody>
            <a:bodyPr wrap="square" lIns="0" tIns="0" rIns="0" bIns="0" rtlCol="0"/>
            <a:lstStyle/>
            <a:p>
              <a:endParaRPr/>
            </a:p>
          </p:txBody>
        </p:sp>
        <p:sp>
          <p:nvSpPr>
            <p:cNvPr id="13" name="object 13"/>
            <p:cNvSpPr/>
            <p:nvPr/>
          </p:nvSpPr>
          <p:spPr>
            <a:xfrm>
              <a:off x="1319783" y="6120384"/>
              <a:ext cx="1446530" cy="396240"/>
            </a:xfrm>
            <a:custGeom>
              <a:avLst/>
              <a:gdLst/>
              <a:ahLst/>
              <a:cxnLst/>
              <a:rect l="l" t="t" r="r" b="b"/>
              <a:pathLst>
                <a:path w="1446530" h="396240">
                  <a:moveTo>
                    <a:pt x="0" y="66039"/>
                  </a:moveTo>
                  <a:lnTo>
                    <a:pt x="5193" y="40333"/>
                  </a:lnTo>
                  <a:lnTo>
                    <a:pt x="19351" y="19342"/>
                  </a:lnTo>
                  <a:lnTo>
                    <a:pt x="40344" y="5189"/>
                  </a:lnTo>
                  <a:lnTo>
                    <a:pt x="66040" y="0"/>
                  </a:lnTo>
                  <a:lnTo>
                    <a:pt x="1380236" y="0"/>
                  </a:lnTo>
                  <a:lnTo>
                    <a:pt x="1405931" y="5189"/>
                  </a:lnTo>
                  <a:lnTo>
                    <a:pt x="1426924" y="19342"/>
                  </a:lnTo>
                  <a:lnTo>
                    <a:pt x="1441082" y="40333"/>
                  </a:lnTo>
                  <a:lnTo>
                    <a:pt x="1446276" y="66039"/>
                  </a:lnTo>
                  <a:lnTo>
                    <a:pt x="1446276" y="330199"/>
                  </a:lnTo>
                  <a:lnTo>
                    <a:pt x="1441082" y="355906"/>
                  </a:lnTo>
                  <a:lnTo>
                    <a:pt x="1426924" y="376897"/>
                  </a:lnTo>
                  <a:lnTo>
                    <a:pt x="1405931" y="391050"/>
                  </a:lnTo>
                  <a:lnTo>
                    <a:pt x="1380236" y="396239"/>
                  </a:lnTo>
                  <a:lnTo>
                    <a:pt x="66040" y="396239"/>
                  </a:lnTo>
                  <a:lnTo>
                    <a:pt x="40344" y="391050"/>
                  </a:lnTo>
                  <a:lnTo>
                    <a:pt x="19351" y="376897"/>
                  </a:lnTo>
                  <a:lnTo>
                    <a:pt x="5193" y="355906"/>
                  </a:lnTo>
                  <a:lnTo>
                    <a:pt x="0" y="330199"/>
                  </a:lnTo>
                  <a:lnTo>
                    <a:pt x="0" y="66039"/>
                  </a:lnTo>
                  <a:close/>
                </a:path>
              </a:pathLst>
            </a:custGeom>
            <a:ln w="15240">
              <a:solidFill>
                <a:srgbClr val="232323"/>
              </a:solidFill>
            </a:ln>
          </p:spPr>
          <p:txBody>
            <a:bodyPr wrap="square" lIns="0" tIns="0" rIns="0" bIns="0" rtlCol="0"/>
            <a:lstStyle/>
            <a:p>
              <a:endParaRPr/>
            </a:p>
          </p:txBody>
        </p:sp>
        <p:sp>
          <p:nvSpPr>
            <p:cNvPr id="14" name="object 14"/>
            <p:cNvSpPr/>
            <p:nvPr/>
          </p:nvSpPr>
          <p:spPr>
            <a:xfrm>
              <a:off x="2805683" y="6120384"/>
              <a:ext cx="2131060" cy="396240"/>
            </a:xfrm>
            <a:custGeom>
              <a:avLst/>
              <a:gdLst/>
              <a:ahLst/>
              <a:cxnLst/>
              <a:rect l="l" t="t" r="r" b="b"/>
              <a:pathLst>
                <a:path w="2131060" h="396240">
                  <a:moveTo>
                    <a:pt x="2064512" y="0"/>
                  </a:moveTo>
                  <a:lnTo>
                    <a:pt x="66040" y="0"/>
                  </a:lnTo>
                  <a:lnTo>
                    <a:pt x="40344" y="5189"/>
                  </a:lnTo>
                  <a:lnTo>
                    <a:pt x="19351" y="19342"/>
                  </a:lnTo>
                  <a:lnTo>
                    <a:pt x="5193" y="40333"/>
                  </a:lnTo>
                  <a:lnTo>
                    <a:pt x="0" y="66039"/>
                  </a:lnTo>
                  <a:lnTo>
                    <a:pt x="0" y="330199"/>
                  </a:lnTo>
                  <a:lnTo>
                    <a:pt x="5193" y="355906"/>
                  </a:lnTo>
                  <a:lnTo>
                    <a:pt x="19351" y="376897"/>
                  </a:lnTo>
                  <a:lnTo>
                    <a:pt x="40344" y="391050"/>
                  </a:lnTo>
                  <a:lnTo>
                    <a:pt x="66040" y="396239"/>
                  </a:lnTo>
                  <a:lnTo>
                    <a:pt x="2064512" y="396239"/>
                  </a:lnTo>
                  <a:lnTo>
                    <a:pt x="2090207" y="391050"/>
                  </a:lnTo>
                  <a:lnTo>
                    <a:pt x="2111200" y="376897"/>
                  </a:lnTo>
                  <a:lnTo>
                    <a:pt x="2125358" y="355906"/>
                  </a:lnTo>
                  <a:lnTo>
                    <a:pt x="2130552" y="330199"/>
                  </a:lnTo>
                  <a:lnTo>
                    <a:pt x="2130552" y="66039"/>
                  </a:lnTo>
                  <a:lnTo>
                    <a:pt x="2125358" y="40333"/>
                  </a:lnTo>
                  <a:lnTo>
                    <a:pt x="2111200" y="19342"/>
                  </a:lnTo>
                  <a:lnTo>
                    <a:pt x="2090207" y="5189"/>
                  </a:lnTo>
                  <a:lnTo>
                    <a:pt x="2064512" y="0"/>
                  </a:lnTo>
                  <a:close/>
                </a:path>
              </a:pathLst>
            </a:custGeom>
            <a:solidFill>
              <a:srgbClr val="858585"/>
            </a:solidFill>
          </p:spPr>
          <p:txBody>
            <a:bodyPr wrap="square" lIns="0" tIns="0" rIns="0" bIns="0" rtlCol="0"/>
            <a:lstStyle/>
            <a:p>
              <a:endParaRPr/>
            </a:p>
          </p:txBody>
        </p:sp>
        <p:sp>
          <p:nvSpPr>
            <p:cNvPr id="15" name="object 15"/>
            <p:cNvSpPr/>
            <p:nvPr/>
          </p:nvSpPr>
          <p:spPr>
            <a:xfrm>
              <a:off x="2805683" y="6120384"/>
              <a:ext cx="2131060" cy="396240"/>
            </a:xfrm>
            <a:custGeom>
              <a:avLst/>
              <a:gdLst/>
              <a:ahLst/>
              <a:cxnLst/>
              <a:rect l="l" t="t" r="r" b="b"/>
              <a:pathLst>
                <a:path w="2131060" h="396240">
                  <a:moveTo>
                    <a:pt x="0" y="66039"/>
                  </a:moveTo>
                  <a:lnTo>
                    <a:pt x="5193" y="40333"/>
                  </a:lnTo>
                  <a:lnTo>
                    <a:pt x="19351" y="19342"/>
                  </a:lnTo>
                  <a:lnTo>
                    <a:pt x="40344" y="5189"/>
                  </a:lnTo>
                  <a:lnTo>
                    <a:pt x="66040" y="0"/>
                  </a:lnTo>
                  <a:lnTo>
                    <a:pt x="2064512" y="0"/>
                  </a:lnTo>
                  <a:lnTo>
                    <a:pt x="2090207" y="5189"/>
                  </a:lnTo>
                  <a:lnTo>
                    <a:pt x="2111200" y="19342"/>
                  </a:lnTo>
                  <a:lnTo>
                    <a:pt x="2125358" y="40333"/>
                  </a:lnTo>
                  <a:lnTo>
                    <a:pt x="2130552" y="66039"/>
                  </a:lnTo>
                  <a:lnTo>
                    <a:pt x="2130552" y="330199"/>
                  </a:lnTo>
                  <a:lnTo>
                    <a:pt x="2125358" y="355906"/>
                  </a:lnTo>
                  <a:lnTo>
                    <a:pt x="2111200" y="376897"/>
                  </a:lnTo>
                  <a:lnTo>
                    <a:pt x="2090207" y="391050"/>
                  </a:lnTo>
                  <a:lnTo>
                    <a:pt x="2064512" y="396239"/>
                  </a:lnTo>
                  <a:lnTo>
                    <a:pt x="66040" y="396239"/>
                  </a:lnTo>
                  <a:lnTo>
                    <a:pt x="40344" y="391050"/>
                  </a:lnTo>
                  <a:lnTo>
                    <a:pt x="19351" y="376897"/>
                  </a:lnTo>
                  <a:lnTo>
                    <a:pt x="5193" y="355906"/>
                  </a:lnTo>
                  <a:lnTo>
                    <a:pt x="0" y="330199"/>
                  </a:lnTo>
                  <a:lnTo>
                    <a:pt x="0" y="66039"/>
                  </a:lnTo>
                  <a:close/>
                </a:path>
              </a:pathLst>
            </a:custGeom>
            <a:ln w="15240">
              <a:solidFill>
                <a:srgbClr val="232323"/>
              </a:solidFill>
            </a:ln>
          </p:spPr>
          <p:txBody>
            <a:bodyPr wrap="square" lIns="0" tIns="0" rIns="0" bIns="0" rtlCol="0"/>
            <a:lstStyle/>
            <a:p>
              <a:endParaRPr/>
            </a:p>
          </p:txBody>
        </p:sp>
      </p:grpSp>
      <p:grpSp>
        <p:nvGrpSpPr>
          <p:cNvPr id="16" name="object 16"/>
          <p:cNvGrpSpPr/>
          <p:nvPr/>
        </p:nvGrpSpPr>
        <p:grpSpPr>
          <a:xfrm>
            <a:off x="6364223" y="6112764"/>
            <a:ext cx="1818639" cy="411480"/>
            <a:chOff x="6364223" y="6112764"/>
            <a:chExt cx="1818639" cy="411480"/>
          </a:xfrm>
        </p:grpSpPr>
        <p:sp>
          <p:nvSpPr>
            <p:cNvPr id="17" name="object 17"/>
            <p:cNvSpPr/>
            <p:nvPr/>
          </p:nvSpPr>
          <p:spPr>
            <a:xfrm>
              <a:off x="6371843" y="6120384"/>
              <a:ext cx="1803400" cy="396240"/>
            </a:xfrm>
            <a:custGeom>
              <a:avLst/>
              <a:gdLst/>
              <a:ahLst/>
              <a:cxnLst/>
              <a:rect l="l" t="t" r="r" b="b"/>
              <a:pathLst>
                <a:path w="1803400" h="396240">
                  <a:moveTo>
                    <a:pt x="1736852" y="0"/>
                  </a:moveTo>
                  <a:lnTo>
                    <a:pt x="66039" y="0"/>
                  </a:lnTo>
                  <a:lnTo>
                    <a:pt x="40344" y="5189"/>
                  </a:lnTo>
                  <a:lnTo>
                    <a:pt x="19351" y="19342"/>
                  </a:lnTo>
                  <a:lnTo>
                    <a:pt x="5193" y="40333"/>
                  </a:lnTo>
                  <a:lnTo>
                    <a:pt x="0" y="66039"/>
                  </a:lnTo>
                  <a:lnTo>
                    <a:pt x="0" y="330199"/>
                  </a:lnTo>
                  <a:lnTo>
                    <a:pt x="5193" y="355906"/>
                  </a:lnTo>
                  <a:lnTo>
                    <a:pt x="19351" y="376897"/>
                  </a:lnTo>
                  <a:lnTo>
                    <a:pt x="40344" y="391050"/>
                  </a:lnTo>
                  <a:lnTo>
                    <a:pt x="66039" y="396239"/>
                  </a:lnTo>
                  <a:lnTo>
                    <a:pt x="1736852" y="396239"/>
                  </a:lnTo>
                  <a:lnTo>
                    <a:pt x="1762547" y="391050"/>
                  </a:lnTo>
                  <a:lnTo>
                    <a:pt x="1783540" y="376897"/>
                  </a:lnTo>
                  <a:lnTo>
                    <a:pt x="1797698" y="355906"/>
                  </a:lnTo>
                  <a:lnTo>
                    <a:pt x="1802891" y="330199"/>
                  </a:lnTo>
                  <a:lnTo>
                    <a:pt x="1802891" y="66039"/>
                  </a:lnTo>
                  <a:lnTo>
                    <a:pt x="1797698" y="40333"/>
                  </a:lnTo>
                  <a:lnTo>
                    <a:pt x="1783540" y="19342"/>
                  </a:lnTo>
                  <a:lnTo>
                    <a:pt x="1762547" y="5189"/>
                  </a:lnTo>
                  <a:lnTo>
                    <a:pt x="1736852" y="0"/>
                  </a:lnTo>
                  <a:close/>
                </a:path>
              </a:pathLst>
            </a:custGeom>
            <a:solidFill>
              <a:srgbClr val="006600"/>
            </a:solidFill>
          </p:spPr>
          <p:txBody>
            <a:bodyPr wrap="square" lIns="0" tIns="0" rIns="0" bIns="0" rtlCol="0"/>
            <a:lstStyle/>
            <a:p>
              <a:endParaRPr/>
            </a:p>
          </p:txBody>
        </p:sp>
        <p:sp>
          <p:nvSpPr>
            <p:cNvPr id="18" name="object 18"/>
            <p:cNvSpPr/>
            <p:nvPr/>
          </p:nvSpPr>
          <p:spPr>
            <a:xfrm>
              <a:off x="6371843" y="6120384"/>
              <a:ext cx="1803400" cy="396240"/>
            </a:xfrm>
            <a:custGeom>
              <a:avLst/>
              <a:gdLst/>
              <a:ahLst/>
              <a:cxnLst/>
              <a:rect l="l" t="t" r="r" b="b"/>
              <a:pathLst>
                <a:path w="1803400" h="396240">
                  <a:moveTo>
                    <a:pt x="0" y="66039"/>
                  </a:moveTo>
                  <a:lnTo>
                    <a:pt x="5193" y="40333"/>
                  </a:lnTo>
                  <a:lnTo>
                    <a:pt x="19351" y="19342"/>
                  </a:lnTo>
                  <a:lnTo>
                    <a:pt x="40344" y="5189"/>
                  </a:lnTo>
                  <a:lnTo>
                    <a:pt x="66039" y="0"/>
                  </a:lnTo>
                  <a:lnTo>
                    <a:pt x="1736852" y="0"/>
                  </a:lnTo>
                  <a:lnTo>
                    <a:pt x="1762547" y="5189"/>
                  </a:lnTo>
                  <a:lnTo>
                    <a:pt x="1783540" y="19342"/>
                  </a:lnTo>
                  <a:lnTo>
                    <a:pt x="1797698" y="40333"/>
                  </a:lnTo>
                  <a:lnTo>
                    <a:pt x="1802891" y="66039"/>
                  </a:lnTo>
                  <a:lnTo>
                    <a:pt x="1802891" y="330199"/>
                  </a:lnTo>
                  <a:lnTo>
                    <a:pt x="1797698" y="355906"/>
                  </a:lnTo>
                  <a:lnTo>
                    <a:pt x="1783540" y="376897"/>
                  </a:lnTo>
                  <a:lnTo>
                    <a:pt x="1762547" y="391050"/>
                  </a:lnTo>
                  <a:lnTo>
                    <a:pt x="1736852" y="396239"/>
                  </a:lnTo>
                  <a:lnTo>
                    <a:pt x="66039" y="396239"/>
                  </a:lnTo>
                  <a:lnTo>
                    <a:pt x="40344" y="391050"/>
                  </a:lnTo>
                  <a:lnTo>
                    <a:pt x="19351" y="376897"/>
                  </a:lnTo>
                  <a:lnTo>
                    <a:pt x="5193" y="355906"/>
                  </a:lnTo>
                  <a:lnTo>
                    <a:pt x="0" y="330199"/>
                  </a:lnTo>
                  <a:lnTo>
                    <a:pt x="0" y="66039"/>
                  </a:lnTo>
                  <a:close/>
                </a:path>
              </a:pathLst>
            </a:custGeom>
            <a:ln w="15240">
              <a:solidFill>
                <a:srgbClr val="232323"/>
              </a:solidFill>
            </a:ln>
          </p:spPr>
          <p:txBody>
            <a:bodyPr wrap="square" lIns="0" tIns="0" rIns="0" bIns="0" rtlCol="0"/>
            <a:lstStyle/>
            <a:p>
              <a:endParaRPr/>
            </a:p>
          </p:txBody>
        </p:sp>
      </p:grpSp>
      <p:grpSp>
        <p:nvGrpSpPr>
          <p:cNvPr id="19" name="object 19"/>
          <p:cNvGrpSpPr/>
          <p:nvPr/>
        </p:nvGrpSpPr>
        <p:grpSpPr>
          <a:xfrm>
            <a:off x="1728216" y="5077967"/>
            <a:ext cx="4592320" cy="974090"/>
            <a:chOff x="1728216" y="5077967"/>
            <a:chExt cx="4592320" cy="974090"/>
          </a:xfrm>
        </p:grpSpPr>
        <p:sp>
          <p:nvSpPr>
            <p:cNvPr id="20" name="object 20"/>
            <p:cNvSpPr/>
            <p:nvPr/>
          </p:nvSpPr>
          <p:spPr>
            <a:xfrm>
              <a:off x="1735836" y="5647943"/>
              <a:ext cx="1115695" cy="396240"/>
            </a:xfrm>
            <a:custGeom>
              <a:avLst/>
              <a:gdLst/>
              <a:ahLst/>
              <a:cxnLst/>
              <a:rect l="l" t="t" r="r" b="b"/>
              <a:pathLst>
                <a:path w="1115695" h="396239">
                  <a:moveTo>
                    <a:pt x="1049527" y="0"/>
                  </a:moveTo>
                  <a:lnTo>
                    <a:pt x="66039" y="0"/>
                  </a:lnTo>
                  <a:lnTo>
                    <a:pt x="40344" y="5189"/>
                  </a:lnTo>
                  <a:lnTo>
                    <a:pt x="19351" y="19342"/>
                  </a:lnTo>
                  <a:lnTo>
                    <a:pt x="5193" y="40333"/>
                  </a:lnTo>
                  <a:lnTo>
                    <a:pt x="0" y="66039"/>
                  </a:lnTo>
                  <a:lnTo>
                    <a:pt x="0" y="330199"/>
                  </a:lnTo>
                  <a:lnTo>
                    <a:pt x="5193" y="355906"/>
                  </a:lnTo>
                  <a:lnTo>
                    <a:pt x="19351" y="376897"/>
                  </a:lnTo>
                  <a:lnTo>
                    <a:pt x="40344" y="391050"/>
                  </a:lnTo>
                  <a:lnTo>
                    <a:pt x="66039" y="396239"/>
                  </a:lnTo>
                  <a:lnTo>
                    <a:pt x="1049527" y="396239"/>
                  </a:lnTo>
                  <a:lnTo>
                    <a:pt x="1075223" y="391050"/>
                  </a:lnTo>
                  <a:lnTo>
                    <a:pt x="1096216" y="376897"/>
                  </a:lnTo>
                  <a:lnTo>
                    <a:pt x="1110374" y="355906"/>
                  </a:lnTo>
                  <a:lnTo>
                    <a:pt x="1115568" y="330199"/>
                  </a:lnTo>
                  <a:lnTo>
                    <a:pt x="1115568" y="66039"/>
                  </a:lnTo>
                  <a:lnTo>
                    <a:pt x="1110374" y="40333"/>
                  </a:lnTo>
                  <a:lnTo>
                    <a:pt x="1096216" y="19342"/>
                  </a:lnTo>
                  <a:lnTo>
                    <a:pt x="1075223" y="5189"/>
                  </a:lnTo>
                  <a:lnTo>
                    <a:pt x="1049527" y="0"/>
                  </a:lnTo>
                  <a:close/>
                </a:path>
              </a:pathLst>
            </a:custGeom>
            <a:solidFill>
              <a:srgbClr val="282828"/>
            </a:solidFill>
          </p:spPr>
          <p:txBody>
            <a:bodyPr wrap="square" lIns="0" tIns="0" rIns="0" bIns="0" rtlCol="0"/>
            <a:lstStyle/>
            <a:p>
              <a:endParaRPr/>
            </a:p>
          </p:txBody>
        </p:sp>
        <p:sp>
          <p:nvSpPr>
            <p:cNvPr id="21" name="object 21"/>
            <p:cNvSpPr/>
            <p:nvPr/>
          </p:nvSpPr>
          <p:spPr>
            <a:xfrm>
              <a:off x="1735836" y="5647943"/>
              <a:ext cx="1115695" cy="396240"/>
            </a:xfrm>
            <a:custGeom>
              <a:avLst/>
              <a:gdLst/>
              <a:ahLst/>
              <a:cxnLst/>
              <a:rect l="l" t="t" r="r" b="b"/>
              <a:pathLst>
                <a:path w="1115695" h="396239">
                  <a:moveTo>
                    <a:pt x="0" y="66039"/>
                  </a:moveTo>
                  <a:lnTo>
                    <a:pt x="5193" y="40333"/>
                  </a:lnTo>
                  <a:lnTo>
                    <a:pt x="19351" y="19342"/>
                  </a:lnTo>
                  <a:lnTo>
                    <a:pt x="40344" y="5189"/>
                  </a:lnTo>
                  <a:lnTo>
                    <a:pt x="66039" y="0"/>
                  </a:lnTo>
                  <a:lnTo>
                    <a:pt x="1049527" y="0"/>
                  </a:lnTo>
                  <a:lnTo>
                    <a:pt x="1075223" y="5189"/>
                  </a:lnTo>
                  <a:lnTo>
                    <a:pt x="1096216" y="19342"/>
                  </a:lnTo>
                  <a:lnTo>
                    <a:pt x="1110374" y="40333"/>
                  </a:lnTo>
                  <a:lnTo>
                    <a:pt x="1115568" y="66039"/>
                  </a:lnTo>
                  <a:lnTo>
                    <a:pt x="1115568" y="330199"/>
                  </a:lnTo>
                  <a:lnTo>
                    <a:pt x="1110374" y="355906"/>
                  </a:lnTo>
                  <a:lnTo>
                    <a:pt x="1096216" y="376897"/>
                  </a:lnTo>
                  <a:lnTo>
                    <a:pt x="1075223" y="391050"/>
                  </a:lnTo>
                  <a:lnTo>
                    <a:pt x="1049527" y="396239"/>
                  </a:lnTo>
                  <a:lnTo>
                    <a:pt x="66039" y="396239"/>
                  </a:lnTo>
                  <a:lnTo>
                    <a:pt x="40344" y="391050"/>
                  </a:lnTo>
                  <a:lnTo>
                    <a:pt x="19351" y="376897"/>
                  </a:lnTo>
                  <a:lnTo>
                    <a:pt x="5193" y="355906"/>
                  </a:lnTo>
                  <a:lnTo>
                    <a:pt x="0" y="330199"/>
                  </a:lnTo>
                  <a:lnTo>
                    <a:pt x="0" y="66039"/>
                  </a:lnTo>
                  <a:close/>
                </a:path>
              </a:pathLst>
            </a:custGeom>
            <a:ln w="15240">
              <a:solidFill>
                <a:srgbClr val="232323"/>
              </a:solidFill>
            </a:ln>
          </p:spPr>
          <p:txBody>
            <a:bodyPr wrap="square" lIns="0" tIns="0" rIns="0" bIns="0" rtlCol="0"/>
            <a:lstStyle/>
            <a:p>
              <a:endParaRPr/>
            </a:p>
          </p:txBody>
        </p:sp>
        <p:sp>
          <p:nvSpPr>
            <p:cNvPr id="22" name="object 22"/>
            <p:cNvSpPr/>
            <p:nvPr/>
          </p:nvSpPr>
          <p:spPr>
            <a:xfrm>
              <a:off x="4509516" y="5647943"/>
              <a:ext cx="1803400" cy="396240"/>
            </a:xfrm>
            <a:custGeom>
              <a:avLst/>
              <a:gdLst/>
              <a:ahLst/>
              <a:cxnLst/>
              <a:rect l="l" t="t" r="r" b="b"/>
              <a:pathLst>
                <a:path w="1803400" h="396239">
                  <a:moveTo>
                    <a:pt x="1736852" y="0"/>
                  </a:moveTo>
                  <a:lnTo>
                    <a:pt x="66039" y="0"/>
                  </a:lnTo>
                  <a:lnTo>
                    <a:pt x="40344" y="5189"/>
                  </a:lnTo>
                  <a:lnTo>
                    <a:pt x="19351" y="19342"/>
                  </a:lnTo>
                  <a:lnTo>
                    <a:pt x="5193" y="40333"/>
                  </a:lnTo>
                  <a:lnTo>
                    <a:pt x="0" y="66039"/>
                  </a:lnTo>
                  <a:lnTo>
                    <a:pt x="0" y="330199"/>
                  </a:lnTo>
                  <a:lnTo>
                    <a:pt x="5193" y="355906"/>
                  </a:lnTo>
                  <a:lnTo>
                    <a:pt x="19351" y="376897"/>
                  </a:lnTo>
                  <a:lnTo>
                    <a:pt x="40344" y="391050"/>
                  </a:lnTo>
                  <a:lnTo>
                    <a:pt x="66039" y="396239"/>
                  </a:lnTo>
                  <a:lnTo>
                    <a:pt x="1736852" y="396239"/>
                  </a:lnTo>
                  <a:lnTo>
                    <a:pt x="1762547" y="391050"/>
                  </a:lnTo>
                  <a:lnTo>
                    <a:pt x="1783540" y="376897"/>
                  </a:lnTo>
                  <a:lnTo>
                    <a:pt x="1797698" y="355906"/>
                  </a:lnTo>
                  <a:lnTo>
                    <a:pt x="1802892" y="330199"/>
                  </a:lnTo>
                  <a:lnTo>
                    <a:pt x="1802892" y="66039"/>
                  </a:lnTo>
                  <a:lnTo>
                    <a:pt x="1797698" y="40333"/>
                  </a:lnTo>
                  <a:lnTo>
                    <a:pt x="1783540" y="19342"/>
                  </a:lnTo>
                  <a:lnTo>
                    <a:pt x="1762547" y="5189"/>
                  </a:lnTo>
                  <a:lnTo>
                    <a:pt x="1736852" y="0"/>
                  </a:lnTo>
                  <a:close/>
                </a:path>
              </a:pathLst>
            </a:custGeom>
            <a:solidFill>
              <a:srgbClr val="ADADAD"/>
            </a:solidFill>
          </p:spPr>
          <p:txBody>
            <a:bodyPr wrap="square" lIns="0" tIns="0" rIns="0" bIns="0" rtlCol="0"/>
            <a:lstStyle/>
            <a:p>
              <a:endParaRPr/>
            </a:p>
          </p:txBody>
        </p:sp>
        <p:sp>
          <p:nvSpPr>
            <p:cNvPr id="23" name="object 23"/>
            <p:cNvSpPr/>
            <p:nvPr/>
          </p:nvSpPr>
          <p:spPr>
            <a:xfrm>
              <a:off x="4509516" y="5647943"/>
              <a:ext cx="1803400" cy="396240"/>
            </a:xfrm>
            <a:custGeom>
              <a:avLst/>
              <a:gdLst/>
              <a:ahLst/>
              <a:cxnLst/>
              <a:rect l="l" t="t" r="r" b="b"/>
              <a:pathLst>
                <a:path w="1803400" h="396239">
                  <a:moveTo>
                    <a:pt x="0" y="66039"/>
                  </a:moveTo>
                  <a:lnTo>
                    <a:pt x="5193" y="40333"/>
                  </a:lnTo>
                  <a:lnTo>
                    <a:pt x="19351" y="19342"/>
                  </a:lnTo>
                  <a:lnTo>
                    <a:pt x="40344" y="5189"/>
                  </a:lnTo>
                  <a:lnTo>
                    <a:pt x="66039" y="0"/>
                  </a:lnTo>
                  <a:lnTo>
                    <a:pt x="1736852" y="0"/>
                  </a:lnTo>
                  <a:lnTo>
                    <a:pt x="1762547" y="5189"/>
                  </a:lnTo>
                  <a:lnTo>
                    <a:pt x="1783540" y="19342"/>
                  </a:lnTo>
                  <a:lnTo>
                    <a:pt x="1797698" y="40333"/>
                  </a:lnTo>
                  <a:lnTo>
                    <a:pt x="1802892" y="66039"/>
                  </a:lnTo>
                  <a:lnTo>
                    <a:pt x="1802892" y="330199"/>
                  </a:lnTo>
                  <a:lnTo>
                    <a:pt x="1797698" y="355906"/>
                  </a:lnTo>
                  <a:lnTo>
                    <a:pt x="1783540" y="376897"/>
                  </a:lnTo>
                  <a:lnTo>
                    <a:pt x="1762547" y="391050"/>
                  </a:lnTo>
                  <a:lnTo>
                    <a:pt x="1736852" y="396239"/>
                  </a:lnTo>
                  <a:lnTo>
                    <a:pt x="66039" y="396239"/>
                  </a:lnTo>
                  <a:lnTo>
                    <a:pt x="40344" y="391050"/>
                  </a:lnTo>
                  <a:lnTo>
                    <a:pt x="19351" y="376897"/>
                  </a:lnTo>
                  <a:lnTo>
                    <a:pt x="5193" y="355906"/>
                  </a:lnTo>
                  <a:lnTo>
                    <a:pt x="0" y="330199"/>
                  </a:lnTo>
                  <a:lnTo>
                    <a:pt x="0" y="66039"/>
                  </a:lnTo>
                  <a:close/>
                </a:path>
              </a:pathLst>
            </a:custGeom>
            <a:ln w="15240">
              <a:solidFill>
                <a:srgbClr val="232323"/>
              </a:solidFill>
            </a:ln>
          </p:spPr>
          <p:txBody>
            <a:bodyPr wrap="square" lIns="0" tIns="0" rIns="0" bIns="0" rtlCol="0"/>
            <a:lstStyle/>
            <a:p>
              <a:endParaRPr/>
            </a:p>
          </p:txBody>
        </p:sp>
        <p:sp>
          <p:nvSpPr>
            <p:cNvPr id="24" name="object 24"/>
            <p:cNvSpPr/>
            <p:nvPr/>
          </p:nvSpPr>
          <p:spPr>
            <a:xfrm>
              <a:off x="4788408" y="5077967"/>
              <a:ext cx="0" cy="154305"/>
            </a:xfrm>
            <a:custGeom>
              <a:avLst/>
              <a:gdLst/>
              <a:ahLst/>
              <a:cxnLst/>
              <a:rect l="l" t="t" r="r" b="b"/>
              <a:pathLst>
                <a:path h="154304">
                  <a:moveTo>
                    <a:pt x="0" y="153796"/>
                  </a:moveTo>
                  <a:lnTo>
                    <a:pt x="0" y="0"/>
                  </a:lnTo>
                </a:path>
              </a:pathLst>
            </a:custGeom>
            <a:ln w="57912">
              <a:solidFill>
                <a:srgbClr val="313131"/>
              </a:solidFill>
            </a:ln>
          </p:spPr>
          <p:txBody>
            <a:bodyPr wrap="square" lIns="0" tIns="0" rIns="0" bIns="0" rtlCol="0"/>
            <a:lstStyle/>
            <a:p>
              <a:endParaRPr/>
            </a:p>
          </p:txBody>
        </p:sp>
      </p:grpSp>
      <p:sp>
        <p:nvSpPr>
          <p:cNvPr id="25" name="object 25"/>
          <p:cNvSpPr txBox="1"/>
          <p:nvPr/>
        </p:nvSpPr>
        <p:spPr>
          <a:xfrm>
            <a:off x="6220459" y="4744973"/>
            <a:ext cx="466725" cy="299720"/>
          </a:xfrm>
          <a:prstGeom prst="rect">
            <a:avLst/>
          </a:prstGeom>
        </p:spPr>
        <p:txBody>
          <a:bodyPr vert="horz" wrap="square" lIns="0" tIns="12700" rIns="0" bIns="0" rtlCol="0">
            <a:spAutoFit/>
          </a:bodyPr>
          <a:lstStyle/>
          <a:p>
            <a:pPr marL="12700">
              <a:lnSpc>
                <a:spcPct val="100000"/>
              </a:lnSpc>
              <a:spcBef>
                <a:spcPts val="100"/>
              </a:spcBef>
            </a:pPr>
            <a:r>
              <a:rPr sz="1800" spc="-20" dirty="0">
                <a:latin typeface="Century Gothic"/>
                <a:cs typeface="Century Gothic"/>
              </a:rPr>
              <a:t>0.75</a:t>
            </a:r>
            <a:endParaRPr sz="1800">
              <a:latin typeface="Century Gothic"/>
              <a:cs typeface="Century Gothic"/>
            </a:endParaRPr>
          </a:p>
        </p:txBody>
      </p:sp>
      <p:sp>
        <p:nvSpPr>
          <p:cNvPr id="26" name="object 26"/>
          <p:cNvSpPr txBox="1"/>
          <p:nvPr/>
        </p:nvSpPr>
        <p:spPr>
          <a:xfrm>
            <a:off x="6811136" y="6148832"/>
            <a:ext cx="90233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Century Gothic"/>
                <a:cs typeface="Century Gothic"/>
              </a:rPr>
              <a:t>Biomass</a:t>
            </a:r>
            <a:endParaRPr sz="1800">
              <a:latin typeface="Century Gothic"/>
              <a:cs typeface="Century Gothic"/>
            </a:endParaRPr>
          </a:p>
        </p:txBody>
      </p:sp>
      <p:sp>
        <p:nvSpPr>
          <p:cNvPr id="27" name="object 27"/>
          <p:cNvSpPr txBox="1"/>
          <p:nvPr/>
        </p:nvSpPr>
        <p:spPr>
          <a:xfrm>
            <a:off x="5071617" y="5678830"/>
            <a:ext cx="574675" cy="299720"/>
          </a:xfrm>
          <a:prstGeom prst="rect">
            <a:avLst/>
          </a:prstGeom>
        </p:spPr>
        <p:txBody>
          <a:bodyPr vert="horz" wrap="square" lIns="0" tIns="12700" rIns="0" bIns="0" rtlCol="0">
            <a:spAutoFit/>
          </a:bodyPr>
          <a:lstStyle/>
          <a:p>
            <a:pPr marL="12700">
              <a:lnSpc>
                <a:spcPct val="100000"/>
              </a:lnSpc>
              <a:spcBef>
                <a:spcPts val="100"/>
              </a:spcBef>
            </a:pPr>
            <a:r>
              <a:rPr sz="1800" spc="-20" dirty="0">
                <a:solidFill>
                  <a:srgbClr val="FFFFFF"/>
                </a:solidFill>
                <a:latin typeface="Century Gothic"/>
                <a:cs typeface="Century Gothic"/>
              </a:rPr>
              <a:t>Char</a:t>
            </a:r>
            <a:endParaRPr sz="1800">
              <a:latin typeface="Century Gothic"/>
              <a:cs typeface="Century Gothic"/>
            </a:endParaRPr>
          </a:p>
        </p:txBody>
      </p:sp>
      <p:sp>
        <p:nvSpPr>
          <p:cNvPr id="28" name="object 28"/>
          <p:cNvSpPr txBox="1"/>
          <p:nvPr/>
        </p:nvSpPr>
        <p:spPr>
          <a:xfrm>
            <a:off x="3255009" y="6163462"/>
            <a:ext cx="1073150" cy="3003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Century Gothic"/>
                <a:cs typeface="Century Gothic"/>
              </a:rPr>
              <a:t>Charcoal</a:t>
            </a:r>
            <a:endParaRPr sz="1800">
              <a:latin typeface="Century Gothic"/>
              <a:cs typeface="Century Gothic"/>
            </a:endParaRPr>
          </a:p>
        </p:txBody>
      </p:sp>
      <p:sp>
        <p:nvSpPr>
          <p:cNvPr id="29" name="object 29"/>
          <p:cNvSpPr txBox="1"/>
          <p:nvPr/>
        </p:nvSpPr>
        <p:spPr>
          <a:xfrm>
            <a:off x="2021585" y="5691022"/>
            <a:ext cx="516255" cy="299720"/>
          </a:xfrm>
          <a:prstGeom prst="rect">
            <a:avLst/>
          </a:prstGeom>
        </p:spPr>
        <p:txBody>
          <a:bodyPr vert="horz" wrap="square" lIns="0" tIns="12700" rIns="0" bIns="0" rtlCol="0">
            <a:spAutoFit/>
          </a:bodyPr>
          <a:lstStyle/>
          <a:p>
            <a:pPr marL="12700">
              <a:lnSpc>
                <a:spcPct val="100000"/>
              </a:lnSpc>
              <a:spcBef>
                <a:spcPts val="100"/>
              </a:spcBef>
            </a:pPr>
            <a:r>
              <a:rPr sz="1800" spc="-20" dirty="0">
                <a:solidFill>
                  <a:srgbClr val="FFFFFF"/>
                </a:solidFill>
                <a:latin typeface="Century Gothic"/>
                <a:cs typeface="Century Gothic"/>
              </a:rPr>
              <a:t>Soot</a:t>
            </a:r>
            <a:endParaRPr sz="1800">
              <a:latin typeface="Century Gothic"/>
              <a:cs typeface="Century Gothic"/>
            </a:endParaRPr>
          </a:p>
        </p:txBody>
      </p:sp>
      <p:sp>
        <p:nvSpPr>
          <p:cNvPr id="30" name="object 30"/>
          <p:cNvSpPr txBox="1"/>
          <p:nvPr/>
        </p:nvSpPr>
        <p:spPr>
          <a:xfrm>
            <a:off x="1477517" y="6163462"/>
            <a:ext cx="1017269" cy="30035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Century Gothic"/>
                <a:cs typeface="Century Gothic"/>
              </a:rPr>
              <a:t>Graphite</a:t>
            </a:r>
            <a:endParaRPr sz="1800">
              <a:latin typeface="Century Gothic"/>
              <a:cs typeface="Century Gothic"/>
            </a:endParaRPr>
          </a:p>
        </p:txBody>
      </p:sp>
      <p:grpSp>
        <p:nvGrpSpPr>
          <p:cNvPr id="31" name="object 31"/>
          <p:cNvGrpSpPr/>
          <p:nvPr/>
        </p:nvGrpSpPr>
        <p:grpSpPr>
          <a:xfrm>
            <a:off x="1612391" y="4274820"/>
            <a:ext cx="4706620" cy="457200"/>
            <a:chOff x="1612391" y="4274820"/>
            <a:chExt cx="4706620" cy="457200"/>
          </a:xfrm>
        </p:grpSpPr>
        <p:sp>
          <p:nvSpPr>
            <p:cNvPr id="32" name="object 32"/>
            <p:cNvSpPr/>
            <p:nvPr/>
          </p:nvSpPr>
          <p:spPr>
            <a:xfrm>
              <a:off x="1618487" y="4280916"/>
              <a:ext cx="4693920" cy="445134"/>
            </a:xfrm>
            <a:custGeom>
              <a:avLst/>
              <a:gdLst/>
              <a:ahLst/>
              <a:cxnLst/>
              <a:rect l="l" t="t" r="r" b="b"/>
              <a:pathLst>
                <a:path w="4693920" h="445135">
                  <a:moveTo>
                    <a:pt x="4619752" y="0"/>
                  </a:moveTo>
                  <a:lnTo>
                    <a:pt x="74168" y="0"/>
                  </a:lnTo>
                  <a:lnTo>
                    <a:pt x="45273" y="5820"/>
                  </a:lnTo>
                  <a:lnTo>
                    <a:pt x="21701" y="21701"/>
                  </a:lnTo>
                  <a:lnTo>
                    <a:pt x="5820" y="45273"/>
                  </a:lnTo>
                  <a:lnTo>
                    <a:pt x="0" y="74167"/>
                  </a:lnTo>
                  <a:lnTo>
                    <a:pt x="0" y="370839"/>
                  </a:lnTo>
                  <a:lnTo>
                    <a:pt x="5820" y="399734"/>
                  </a:lnTo>
                  <a:lnTo>
                    <a:pt x="21701" y="423306"/>
                  </a:lnTo>
                  <a:lnTo>
                    <a:pt x="45273" y="439187"/>
                  </a:lnTo>
                  <a:lnTo>
                    <a:pt x="74168" y="445007"/>
                  </a:lnTo>
                  <a:lnTo>
                    <a:pt x="4619752" y="445007"/>
                  </a:lnTo>
                  <a:lnTo>
                    <a:pt x="4648646" y="439187"/>
                  </a:lnTo>
                  <a:lnTo>
                    <a:pt x="4672218" y="423306"/>
                  </a:lnTo>
                  <a:lnTo>
                    <a:pt x="4688099" y="399734"/>
                  </a:lnTo>
                  <a:lnTo>
                    <a:pt x="4693920" y="370839"/>
                  </a:lnTo>
                  <a:lnTo>
                    <a:pt x="4693920" y="74167"/>
                  </a:lnTo>
                  <a:lnTo>
                    <a:pt x="4688099" y="45273"/>
                  </a:lnTo>
                  <a:lnTo>
                    <a:pt x="4672218" y="21701"/>
                  </a:lnTo>
                  <a:lnTo>
                    <a:pt x="4648646" y="5820"/>
                  </a:lnTo>
                  <a:lnTo>
                    <a:pt x="4619752" y="0"/>
                  </a:lnTo>
                  <a:close/>
                </a:path>
              </a:pathLst>
            </a:custGeom>
            <a:solidFill>
              <a:srgbClr val="353535"/>
            </a:solidFill>
          </p:spPr>
          <p:txBody>
            <a:bodyPr wrap="square" lIns="0" tIns="0" rIns="0" bIns="0" rtlCol="0"/>
            <a:lstStyle/>
            <a:p>
              <a:endParaRPr/>
            </a:p>
          </p:txBody>
        </p:sp>
        <p:sp>
          <p:nvSpPr>
            <p:cNvPr id="33" name="object 33"/>
            <p:cNvSpPr/>
            <p:nvPr/>
          </p:nvSpPr>
          <p:spPr>
            <a:xfrm>
              <a:off x="1618487" y="4280916"/>
              <a:ext cx="4693920" cy="445134"/>
            </a:xfrm>
            <a:custGeom>
              <a:avLst/>
              <a:gdLst/>
              <a:ahLst/>
              <a:cxnLst/>
              <a:rect l="l" t="t" r="r" b="b"/>
              <a:pathLst>
                <a:path w="4693920" h="445135">
                  <a:moveTo>
                    <a:pt x="0" y="74167"/>
                  </a:moveTo>
                  <a:lnTo>
                    <a:pt x="5820" y="45273"/>
                  </a:lnTo>
                  <a:lnTo>
                    <a:pt x="21701" y="21701"/>
                  </a:lnTo>
                  <a:lnTo>
                    <a:pt x="45273" y="5820"/>
                  </a:lnTo>
                  <a:lnTo>
                    <a:pt x="74168" y="0"/>
                  </a:lnTo>
                  <a:lnTo>
                    <a:pt x="4619752" y="0"/>
                  </a:lnTo>
                  <a:lnTo>
                    <a:pt x="4648646" y="5820"/>
                  </a:lnTo>
                  <a:lnTo>
                    <a:pt x="4672218" y="21701"/>
                  </a:lnTo>
                  <a:lnTo>
                    <a:pt x="4688099" y="45273"/>
                  </a:lnTo>
                  <a:lnTo>
                    <a:pt x="4693920" y="74167"/>
                  </a:lnTo>
                  <a:lnTo>
                    <a:pt x="4693920" y="370839"/>
                  </a:lnTo>
                  <a:lnTo>
                    <a:pt x="4688099" y="399734"/>
                  </a:lnTo>
                  <a:lnTo>
                    <a:pt x="4672218" y="423306"/>
                  </a:lnTo>
                  <a:lnTo>
                    <a:pt x="4648646" y="439187"/>
                  </a:lnTo>
                  <a:lnTo>
                    <a:pt x="4619752" y="445007"/>
                  </a:lnTo>
                  <a:lnTo>
                    <a:pt x="74168" y="445007"/>
                  </a:lnTo>
                  <a:lnTo>
                    <a:pt x="45273" y="439187"/>
                  </a:lnTo>
                  <a:lnTo>
                    <a:pt x="21701" y="423306"/>
                  </a:lnTo>
                  <a:lnTo>
                    <a:pt x="5820" y="399734"/>
                  </a:lnTo>
                  <a:lnTo>
                    <a:pt x="0" y="370839"/>
                  </a:lnTo>
                  <a:lnTo>
                    <a:pt x="0" y="74167"/>
                  </a:lnTo>
                  <a:close/>
                </a:path>
              </a:pathLst>
            </a:custGeom>
            <a:ln w="12191">
              <a:solidFill>
                <a:srgbClr val="FFC000"/>
              </a:solidFill>
            </a:ln>
          </p:spPr>
          <p:txBody>
            <a:bodyPr wrap="square" lIns="0" tIns="0" rIns="0" bIns="0" rtlCol="0"/>
            <a:lstStyle/>
            <a:p>
              <a:endParaRPr/>
            </a:p>
          </p:txBody>
        </p:sp>
      </p:grpSp>
      <p:sp>
        <p:nvSpPr>
          <p:cNvPr id="34" name="object 34"/>
          <p:cNvSpPr txBox="1"/>
          <p:nvPr/>
        </p:nvSpPr>
        <p:spPr>
          <a:xfrm>
            <a:off x="2845054" y="4171823"/>
            <a:ext cx="1494155" cy="867410"/>
          </a:xfrm>
          <a:prstGeom prst="rect">
            <a:avLst/>
          </a:prstGeom>
        </p:spPr>
        <p:txBody>
          <a:bodyPr vert="horz" wrap="square" lIns="0" tIns="127635" rIns="0" bIns="0" rtlCol="0">
            <a:spAutoFit/>
          </a:bodyPr>
          <a:lstStyle/>
          <a:p>
            <a:pPr marL="358775">
              <a:lnSpc>
                <a:spcPct val="100000"/>
              </a:lnSpc>
              <a:spcBef>
                <a:spcPts val="1005"/>
              </a:spcBef>
            </a:pPr>
            <a:r>
              <a:rPr sz="2400" b="1" spc="-10" dirty="0">
                <a:solidFill>
                  <a:srgbClr val="FFFFFF"/>
                </a:solidFill>
                <a:latin typeface="Century Gothic"/>
                <a:cs typeface="Century Gothic"/>
              </a:rPr>
              <a:t>Biochar</a:t>
            </a:r>
            <a:endParaRPr sz="2400">
              <a:latin typeface="Century Gothic"/>
              <a:cs typeface="Century Gothic"/>
            </a:endParaRPr>
          </a:p>
          <a:p>
            <a:pPr marL="12700">
              <a:lnSpc>
                <a:spcPct val="100000"/>
              </a:lnSpc>
              <a:spcBef>
                <a:spcPts val="680"/>
              </a:spcBef>
            </a:pPr>
            <a:r>
              <a:rPr sz="1800" spc="-20" dirty="0">
                <a:latin typeface="Century Gothic"/>
                <a:cs typeface="Century Gothic"/>
              </a:rPr>
              <a:t>0.25</a:t>
            </a:r>
            <a:endParaRPr sz="1800">
              <a:latin typeface="Century Gothic"/>
              <a:cs typeface="Century Gothic"/>
            </a:endParaRPr>
          </a:p>
        </p:txBody>
      </p:sp>
      <p:sp>
        <p:nvSpPr>
          <p:cNvPr id="35" name="object 35"/>
          <p:cNvSpPr txBox="1"/>
          <p:nvPr/>
        </p:nvSpPr>
        <p:spPr>
          <a:xfrm>
            <a:off x="2806064" y="3679952"/>
            <a:ext cx="400621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entury Gothic"/>
                <a:cs typeface="Century Gothic"/>
              </a:rPr>
              <a:t>Oyxgen</a:t>
            </a:r>
            <a:r>
              <a:rPr sz="1800" spc="-30" dirty="0">
                <a:latin typeface="Century Gothic"/>
                <a:cs typeface="Century Gothic"/>
              </a:rPr>
              <a:t> </a:t>
            </a:r>
            <a:r>
              <a:rPr sz="1800" dirty="0">
                <a:latin typeface="Century Gothic"/>
                <a:cs typeface="Century Gothic"/>
              </a:rPr>
              <a:t>to</a:t>
            </a:r>
            <a:r>
              <a:rPr sz="1800" spc="-35" dirty="0">
                <a:latin typeface="Century Gothic"/>
                <a:cs typeface="Century Gothic"/>
              </a:rPr>
              <a:t> </a:t>
            </a:r>
            <a:r>
              <a:rPr sz="1800" dirty="0">
                <a:latin typeface="Century Gothic"/>
                <a:cs typeface="Century Gothic"/>
              </a:rPr>
              <a:t>carbon</a:t>
            </a:r>
            <a:r>
              <a:rPr sz="1800" spc="-35" dirty="0">
                <a:latin typeface="Century Gothic"/>
                <a:cs typeface="Century Gothic"/>
              </a:rPr>
              <a:t> </a:t>
            </a:r>
            <a:r>
              <a:rPr sz="1800" dirty="0">
                <a:latin typeface="Century Gothic"/>
                <a:cs typeface="Century Gothic"/>
              </a:rPr>
              <a:t>(O:C)</a:t>
            </a:r>
            <a:r>
              <a:rPr sz="1800" spc="5" dirty="0">
                <a:latin typeface="Century Gothic"/>
                <a:cs typeface="Century Gothic"/>
              </a:rPr>
              <a:t> </a:t>
            </a:r>
            <a:r>
              <a:rPr sz="1800" dirty="0">
                <a:latin typeface="Century Gothic"/>
                <a:cs typeface="Century Gothic"/>
              </a:rPr>
              <a:t>molar</a:t>
            </a:r>
            <a:r>
              <a:rPr sz="1800" spc="-55" dirty="0">
                <a:latin typeface="Century Gothic"/>
                <a:cs typeface="Century Gothic"/>
              </a:rPr>
              <a:t> </a:t>
            </a:r>
            <a:r>
              <a:rPr sz="1800" spc="-10" dirty="0">
                <a:latin typeface="Century Gothic"/>
                <a:cs typeface="Century Gothic"/>
              </a:rPr>
              <a:t>ratio</a:t>
            </a:r>
            <a:endParaRPr sz="1800">
              <a:latin typeface="Century Gothic"/>
              <a:cs typeface="Century Gothic"/>
            </a:endParaRPr>
          </a:p>
        </p:txBody>
      </p:sp>
      <p:sp>
        <p:nvSpPr>
          <p:cNvPr id="36" name="object 36"/>
          <p:cNvSpPr txBox="1"/>
          <p:nvPr/>
        </p:nvSpPr>
        <p:spPr>
          <a:xfrm>
            <a:off x="2133600" y="2444495"/>
            <a:ext cx="5410200" cy="398827"/>
          </a:xfrm>
          <a:prstGeom prst="rect">
            <a:avLst/>
          </a:prstGeom>
          <a:ln w="15240">
            <a:solidFill>
              <a:srgbClr val="232323"/>
            </a:solidFill>
          </a:ln>
        </p:spPr>
        <p:txBody>
          <a:bodyPr vert="horz" wrap="square" lIns="0" tIns="120650" rIns="0" bIns="0" rtlCol="0">
            <a:spAutoFit/>
          </a:bodyPr>
          <a:lstStyle/>
          <a:p>
            <a:pPr marL="144780">
              <a:lnSpc>
                <a:spcPct val="100000"/>
              </a:lnSpc>
              <a:spcBef>
                <a:spcPts val="950"/>
              </a:spcBef>
            </a:pPr>
            <a:r>
              <a:rPr sz="1800" dirty="0">
                <a:latin typeface="Century Gothic"/>
                <a:cs typeface="Century Gothic"/>
              </a:rPr>
              <a:t>Biochar</a:t>
            </a:r>
            <a:r>
              <a:rPr sz="1800" spc="-25" dirty="0">
                <a:latin typeface="Century Gothic"/>
                <a:cs typeface="Century Gothic"/>
              </a:rPr>
              <a:t> </a:t>
            </a:r>
            <a:r>
              <a:rPr sz="1800" dirty="0">
                <a:latin typeface="Century Gothic"/>
                <a:cs typeface="Century Gothic"/>
              </a:rPr>
              <a:t>is</a:t>
            </a:r>
            <a:r>
              <a:rPr sz="1800" spc="-35" dirty="0">
                <a:latin typeface="Century Gothic"/>
                <a:cs typeface="Century Gothic"/>
              </a:rPr>
              <a:t> </a:t>
            </a:r>
            <a:r>
              <a:rPr sz="1800" dirty="0">
                <a:latin typeface="Century Gothic"/>
                <a:cs typeface="Century Gothic"/>
              </a:rPr>
              <a:t>NOT</a:t>
            </a:r>
            <a:r>
              <a:rPr sz="1800" spc="-10" dirty="0">
                <a:latin typeface="Century Gothic"/>
                <a:cs typeface="Century Gothic"/>
              </a:rPr>
              <a:t> </a:t>
            </a:r>
            <a:r>
              <a:rPr sz="1800" dirty="0">
                <a:latin typeface="Century Gothic"/>
                <a:cs typeface="Century Gothic"/>
              </a:rPr>
              <a:t>a</a:t>
            </a:r>
            <a:r>
              <a:rPr sz="1800" spc="-20" dirty="0">
                <a:latin typeface="Century Gothic"/>
                <a:cs typeface="Century Gothic"/>
              </a:rPr>
              <a:t> </a:t>
            </a:r>
            <a:r>
              <a:rPr sz="1800" dirty="0">
                <a:latin typeface="Century Gothic"/>
                <a:cs typeface="Century Gothic"/>
              </a:rPr>
              <a:t>new</a:t>
            </a:r>
            <a:r>
              <a:rPr sz="1800" spc="10" dirty="0">
                <a:latin typeface="Century Gothic"/>
                <a:cs typeface="Century Gothic"/>
              </a:rPr>
              <a:t> </a:t>
            </a:r>
            <a:r>
              <a:rPr sz="1800" dirty="0">
                <a:latin typeface="Century Gothic"/>
                <a:cs typeface="Century Gothic"/>
              </a:rPr>
              <a:t>di</a:t>
            </a:r>
            <a:r>
              <a:rPr lang="en-US" sz="1800" dirty="0">
                <a:latin typeface="Century Gothic"/>
                <a:cs typeface="Century Gothic"/>
              </a:rPr>
              <a:t>scovery</a:t>
            </a:r>
            <a:r>
              <a:rPr sz="1800" spc="-50" dirty="0">
                <a:latin typeface="Century Gothic"/>
                <a:cs typeface="Century Gothic"/>
              </a:rPr>
              <a:t> </a:t>
            </a:r>
            <a:r>
              <a:rPr sz="1800" dirty="0">
                <a:latin typeface="Century Gothic"/>
                <a:cs typeface="Century Gothic"/>
              </a:rPr>
              <a:t>or</a:t>
            </a:r>
            <a:r>
              <a:rPr sz="1800" spc="-10" dirty="0">
                <a:latin typeface="Century Gothic"/>
                <a:cs typeface="Century Gothic"/>
              </a:rPr>
              <a:t> material</a:t>
            </a:r>
            <a:endParaRPr sz="1800" dirty="0">
              <a:latin typeface="Century Gothic"/>
              <a:cs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How</a:t>
            </a:r>
            <a:r>
              <a:rPr spc="-45" dirty="0"/>
              <a:t> </a:t>
            </a:r>
            <a:r>
              <a:rPr dirty="0"/>
              <a:t>is</a:t>
            </a:r>
            <a:r>
              <a:rPr spc="-30" dirty="0"/>
              <a:t> </a:t>
            </a:r>
            <a:r>
              <a:rPr dirty="0"/>
              <a:t>it</a:t>
            </a:r>
            <a:r>
              <a:rPr spc="-35" dirty="0"/>
              <a:t> </a:t>
            </a:r>
            <a:r>
              <a:rPr spc="-10" dirty="0"/>
              <a:t>produced?</a:t>
            </a:r>
          </a:p>
        </p:txBody>
      </p:sp>
      <p:sp>
        <p:nvSpPr>
          <p:cNvPr id="3" name="object 3"/>
          <p:cNvSpPr txBox="1">
            <a:spLocks noGrp="1"/>
          </p:cNvSpPr>
          <p:nvPr>
            <p:ph idx="1"/>
          </p:nvPr>
        </p:nvSpPr>
        <p:spPr>
          <a:xfrm>
            <a:off x="541020" y="1863229"/>
            <a:ext cx="7680960" cy="3931920"/>
          </a:xfrm>
          <a:prstGeom prst="rect">
            <a:avLst/>
          </a:prstGeom>
        </p:spPr>
        <p:txBody>
          <a:bodyPr vert="horz" wrap="square" lIns="0" tIns="139065" rIns="0" bIns="0" rtlCol="0">
            <a:spAutoFit/>
          </a:bodyPr>
          <a:lstStyle/>
          <a:p>
            <a:pPr marL="12700">
              <a:lnSpc>
                <a:spcPct val="100000"/>
              </a:lnSpc>
              <a:spcBef>
                <a:spcPts val="1095"/>
              </a:spcBef>
              <a:tabLst>
                <a:tab pos="354965" algn="l"/>
              </a:tabLst>
            </a:pPr>
            <a:r>
              <a:rPr spc="-50" dirty="0">
                <a:solidFill>
                  <a:srgbClr val="353535"/>
                </a:solidFill>
                <a:latin typeface="Wingdings 3"/>
                <a:cs typeface="Wingdings 3"/>
              </a:rPr>
              <a:t></a:t>
            </a:r>
            <a:r>
              <a:rPr dirty="0">
                <a:solidFill>
                  <a:srgbClr val="353535"/>
                </a:solidFill>
                <a:latin typeface="Times New Roman"/>
                <a:cs typeface="Times New Roman"/>
              </a:rPr>
              <a:t>	</a:t>
            </a:r>
            <a:r>
              <a:rPr dirty="0"/>
              <a:t>Pyrolysis</a:t>
            </a:r>
            <a:r>
              <a:rPr spc="-40" dirty="0"/>
              <a:t> </a:t>
            </a:r>
            <a:r>
              <a:rPr dirty="0"/>
              <a:t>or</a:t>
            </a:r>
            <a:r>
              <a:rPr spc="-5" dirty="0"/>
              <a:t> </a:t>
            </a:r>
            <a:r>
              <a:rPr spc="-10" dirty="0"/>
              <a:t>gasification</a:t>
            </a:r>
          </a:p>
          <a:p>
            <a:pPr marL="12700">
              <a:lnSpc>
                <a:spcPct val="100000"/>
              </a:lnSpc>
              <a:spcBef>
                <a:spcPts val="994"/>
              </a:spcBef>
              <a:tabLst>
                <a:tab pos="354965" algn="l"/>
              </a:tabLst>
            </a:pPr>
            <a:r>
              <a:rPr spc="-50" dirty="0">
                <a:solidFill>
                  <a:srgbClr val="353535"/>
                </a:solidFill>
                <a:latin typeface="Wingdings 3"/>
                <a:cs typeface="Wingdings 3"/>
              </a:rPr>
              <a:t></a:t>
            </a:r>
            <a:r>
              <a:rPr dirty="0">
                <a:solidFill>
                  <a:srgbClr val="353535"/>
                </a:solidFill>
                <a:latin typeface="Times New Roman"/>
                <a:cs typeface="Times New Roman"/>
              </a:rPr>
              <a:t>	</a:t>
            </a:r>
            <a:r>
              <a:rPr dirty="0"/>
              <a:t>Changing</a:t>
            </a:r>
            <a:r>
              <a:rPr spc="-60" dirty="0"/>
              <a:t> </a:t>
            </a:r>
            <a:r>
              <a:rPr dirty="0"/>
              <a:t>the</a:t>
            </a:r>
            <a:r>
              <a:rPr spc="-45" dirty="0"/>
              <a:t> </a:t>
            </a:r>
            <a:r>
              <a:rPr dirty="0"/>
              <a:t>chemical</a:t>
            </a:r>
            <a:r>
              <a:rPr spc="-65" dirty="0"/>
              <a:t> </a:t>
            </a:r>
            <a:r>
              <a:rPr dirty="0"/>
              <a:t>structure</a:t>
            </a:r>
            <a:r>
              <a:rPr spc="-25" dirty="0"/>
              <a:t> </a:t>
            </a:r>
            <a:r>
              <a:rPr dirty="0"/>
              <a:t>of</a:t>
            </a:r>
            <a:r>
              <a:rPr spc="-60" dirty="0"/>
              <a:t> </a:t>
            </a:r>
            <a:r>
              <a:rPr dirty="0"/>
              <a:t>the</a:t>
            </a:r>
            <a:r>
              <a:rPr spc="-40" dirty="0"/>
              <a:t> </a:t>
            </a:r>
            <a:r>
              <a:rPr spc="-10" dirty="0"/>
              <a:t>biomass</a:t>
            </a:r>
          </a:p>
          <a:p>
            <a:pPr marL="12700">
              <a:lnSpc>
                <a:spcPct val="100000"/>
              </a:lnSpc>
              <a:spcBef>
                <a:spcPts val="1000"/>
              </a:spcBef>
              <a:tabLst>
                <a:tab pos="354965" algn="l"/>
              </a:tabLst>
            </a:pPr>
            <a:r>
              <a:rPr spc="-50" dirty="0">
                <a:solidFill>
                  <a:srgbClr val="353535"/>
                </a:solidFill>
                <a:latin typeface="Wingdings 3"/>
                <a:cs typeface="Wingdings 3"/>
              </a:rPr>
              <a:t></a:t>
            </a:r>
            <a:r>
              <a:rPr dirty="0">
                <a:solidFill>
                  <a:srgbClr val="353535"/>
                </a:solidFill>
                <a:latin typeface="Times New Roman"/>
                <a:cs typeface="Times New Roman"/>
              </a:rPr>
              <a:t>	</a:t>
            </a:r>
            <a:r>
              <a:rPr dirty="0"/>
              <a:t>“burn</a:t>
            </a:r>
            <a:r>
              <a:rPr spc="-40" dirty="0"/>
              <a:t> </a:t>
            </a:r>
            <a:r>
              <a:rPr dirty="0"/>
              <a:t>off”</a:t>
            </a:r>
            <a:r>
              <a:rPr spc="-40" dirty="0"/>
              <a:t> </a:t>
            </a:r>
            <a:r>
              <a:rPr dirty="0"/>
              <a:t>volatiles,</a:t>
            </a:r>
            <a:r>
              <a:rPr spc="-65" dirty="0"/>
              <a:t> </a:t>
            </a:r>
            <a:r>
              <a:rPr dirty="0"/>
              <a:t>moisture,</a:t>
            </a:r>
            <a:r>
              <a:rPr spc="-40" dirty="0"/>
              <a:t> </a:t>
            </a:r>
            <a:r>
              <a:rPr dirty="0"/>
              <a:t>etc.</a:t>
            </a:r>
            <a:r>
              <a:rPr spc="-25" dirty="0"/>
              <a:t> </a:t>
            </a:r>
            <a:r>
              <a:rPr dirty="0"/>
              <a:t>left</a:t>
            </a:r>
            <a:r>
              <a:rPr spc="-55" dirty="0"/>
              <a:t> </a:t>
            </a:r>
            <a:r>
              <a:rPr dirty="0"/>
              <a:t>with</a:t>
            </a:r>
            <a:r>
              <a:rPr spc="-15" dirty="0"/>
              <a:t> </a:t>
            </a:r>
            <a:r>
              <a:rPr dirty="0"/>
              <a:t>pure</a:t>
            </a:r>
            <a:r>
              <a:rPr spc="-35" dirty="0"/>
              <a:t> </a:t>
            </a:r>
            <a:r>
              <a:rPr spc="-10" dirty="0"/>
              <a:t>carbon</a:t>
            </a:r>
          </a:p>
          <a:p>
            <a:pPr marL="12700">
              <a:lnSpc>
                <a:spcPct val="100000"/>
              </a:lnSpc>
              <a:spcBef>
                <a:spcPts val="1005"/>
              </a:spcBef>
              <a:tabLst>
                <a:tab pos="354965" algn="l"/>
              </a:tabLst>
            </a:pPr>
            <a:r>
              <a:rPr spc="-50" dirty="0">
                <a:solidFill>
                  <a:srgbClr val="353535"/>
                </a:solidFill>
                <a:latin typeface="Wingdings 3"/>
                <a:cs typeface="Wingdings 3"/>
              </a:rPr>
              <a:t></a:t>
            </a:r>
            <a:r>
              <a:rPr dirty="0">
                <a:solidFill>
                  <a:srgbClr val="353535"/>
                </a:solidFill>
                <a:latin typeface="Times New Roman"/>
                <a:cs typeface="Times New Roman"/>
              </a:rPr>
              <a:t>	</a:t>
            </a:r>
            <a:r>
              <a:rPr dirty="0"/>
              <a:t>Limited</a:t>
            </a:r>
            <a:r>
              <a:rPr spc="-70" dirty="0"/>
              <a:t> </a:t>
            </a:r>
            <a:r>
              <a:rPr dirty="0"/>
              <a:t>oxygen</a:t>
            </a:r>
            <a:r>
              <a:rPr spc="-65" dirty="0"/>
              <a:t> </a:t>
            </a:r>
            <a:r>
              <a:rPr spc="-10" dirty="0"/>
              <a:t>environment</a:t>
            </a:r>
          </a:p>
          <a:p>
            <a:pPr marL="12700">
              <a:lnSpc>
                <a:spcPct val="100000"/>
              </a:lnSpc>
              <a:spcBef>
                <a:spcPts val="994"/>
              </a:spcBef>
              <a:tabLst>
                <a:tab pos="354965" algn="l"/>
              </a:tabLst>
            </a:pPr>
            <a:r>
              <a:rPr spc="-50" dirty="0">
                <a:solidFill>
                  <a:srgbClr val="353535"/>
                </a:solidFill>
                <a:latin typeface="Wingdings 3"/>
                <a:cs typeface="Wingdings 3"/>
              </a:rPr>
              <a:t></a:t>
            </a:r>
            <a:r>
              <a:rPr dirty="0">
                <a:solidFill>
                  <a:srgbClr val="353535"/>
                </a:solidFill>
                <a:latin typeface="Times New Roman"/>
                <a:cs typeface="Times New Roman"/>
              </a:rPr>
              <a:t>	</a:t>
            </a:r>
            <a:r>
              <a:rPr dirty="0"/>
              <a:t>Very</a:t>
            </a:r>
            <a:r>
              <a:rPr spc="-35" dirty="0"/>
              <a:t> </a:t>
            </a:r>
            <a:r>
              <a:rPr dirty="0"/>
              <a:t>high</a:t>
            </a:r>
            <a:r>
              <a:rPr spc="-55" dirty="0"/>
              <a:t> </a:t>
            </a:r>
            <a:r>
              <a:rPr dirty="0"/>
              <a:t>heat</a:t>
            </a:r>
            <a:r>
              <a:rPr spc="-30" dirty="0"/>
              <a:t> </a:t>
            </a:r>
            <a:r>
              <a:rPr spc="-10" dirty="0"/>
              <a:t>&gt;400ºC</a:t>
            </a:r>
          </a:p>
        </p:txBody>
      </p:sp>
      <p:pic>
        <p:nvPicPr>
          <p:cNvPr id="4" name="object 4"/>
          <p:cNvPicPr/>
          <p:nvPr/>
        </p:nvPicPr>
        <p:blipFill>
          <a:blip r:embed="rId2" cstate="print"/>
          <a:stretch>
            <a:fillRect/>
          </a:stretch>
        </p:blipFill>
        <p:spPr>
          <a:xfrm>
            <a:off x="76200" y="4572000"/>
            <a:ext cx="4495800" cy="2123125"/>
          </a:xfrm>
          <a:prstGeom prst="rect">
            <a:avLst/>
          </a:prstGeom>
        </p:spPr>
      </p:pic>
      <p:pic>
        <p:nvPicPr>
          <p:cNvPr id="4098" name="Picture 2" descr="Characterisation of the fire behaviour of wood: From pyrolysis to fire  retardant mechanisms | Journal of Thermal Analysis and Calorimetry">
            <a:extLst>
              <a:ext uri="{FF2B5EF4-FFF2-40B4-BE49-F238E27FC236}">
                <a16:creationId xmlns:a16="http://schemas.microsoft.com/office/drawing/2014/main" id="{164F12E3-EFDF-9A58-88D3-85494832E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04169"/>
            <a:ext cx="4429509" cy="30909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z="4400" dirty="0"/>
              <a:t>What</a:t>
            </a:r>
            <a:r>
              <a:rPr sz="4400" spc="-30" dirty="0"/>
              <a:t> </a:t>
            </a:r>
            <a:r>
              <a:rPr sz="4400" dirty="0"/>
              <a:t>can</a:t>
            </a:r>
            <a:r>
              <a:rPr sz="4400" spc="-10" dirty="0"/>
              <a:t> </a:t>
            </a:r>
            <a:r>
              <a:rPr sz="4400" dirty="0"/>
              <a:t>biochar</a:t>
            </a:r>
            <a:r>
              <a:rPr sz="4400" spc="-35" dirty="0"/>
              <a:t> </a:t>
            </a:r>
            <a:r>
              <a:rPr sz="4400" spc="-25" dirty="0"/>
              <a:t>do?</a:t>
            </a:r>
            <a:endParaRPr sz="4400"/>
          </a:p>
        </p:txBody>
      </p:sp>
      <p:sp>
        <p:nvSpPr>
          <p:cNvPr id="3" name="object 3"/>
          <p:cNvSpPr txBox="1"/>
          <p:nvPr/>
        </p:nvSpPr>
        <p:spPr>
          <a:xfrm>
            <a:off x="2327147" y="2057400"/>
            <a:ext cx="5907405" cy="2292166"/>
          </a:xfrm>
          <a:prstGeom prst="rect">
            <a:avLst/>
          </a:prstGeom>
        </p:spPr>
        <p:txBody>
          <a:bodyPr vert="horz" wrap="square" lIns="0" tIns="12065" rIns="0" bIns="0" rtlCol="0">
            <a:spAutoFit/>
          </a:bodyPr>
          <a:lstStyle/>
          <a:p>
            <a:pPr marL="12700">
              <a:lnSpc>
                <a:spcPct val="100000"/>
              </a:lnSpc>
              <a:spcBef>
                <a:spcPts val="95"/>
              </a:spcBef>
            </a:pPr>
            <a:r>
              <a:rPr sz="2200" dirty="0">
                <a:solidFill>
                  <a:srgbClr val="353535"/>
                </a:solidFill>
                <a:latin typeface="Wingdings 3"/>
                <a:cs typeface="Wingdings 3"/>
              </a:rPr>
              <a:t></a:t>
            </a:r>
            <a:r>
              <a:rPr lang="en-US" sz="2200" dirty="0">
                <a:solidFill>
                  <a:srgbClr val="353535"/>
                </a:solidFill>
                <a:latin typeface="Wingdings 3"/>
                <a:cs typeface="Wingdings 3"/>
              </a:rPr>
              <a:t> </a:t>
            </a:r>
            <a:r>
              <a:rPr sz="2200" dirty="0">
                <a:solidFill>
                  <a:srgbClr val="404040"/>
                </a:solidFill>
                <a:latin typeface="Century Gothic"/>
                <a:cs typeface="Century Gothic"/>
              </a:rPr>
              <a:t>Fight</a:t>
            </a:r>
            <a:r>
              <a:rPr sz="2200" spc="10" dirty="0">
                <a:solidFill>
                  <a:srgbClr val="404040"/>
                </a:solidFill>
                <a:latin typeface="Century Gothic"/>
                <a:cs typeface="Century Gothic"/>
              </a:rPr>
              <a:t> </a:t>
            </a:r>
            <a:r>
              <a:rPr sz="2200" dirty="0">
                <a:solidFill>
                  <a:srgbClr val="404040"/>
                </a:solidFill>
                <a:latin typeface="Century Gothic"/>
                <a:cs typeface="Century Gothic"/>
              </a:rPr>
              <a:t>climate</a:t>
            </a:r>
            <a:r>
              <a:rPr sz="2200" spc="10" dirty="0">
                <a:solidFill>
                  <a:srgbClr val="404040"/>
                </a:solidFill>
                <a:latin typeface="Century Gothic"/>
                <a:cs typeface="Century Gothic"/>
              </a:rPr>
              <a:t> </a:t>
            </a:r>
            <a:r>
              <a:rPr sz="2200" spc="-10" dirty="0">
                <a:solidFill>
                  <a:srgbClr val="404040"/>
                </a:solidFill>
                <a:latin typeface="Century Gothic"/>
                <a:cs typeface="Century Gothic"/>
              </a:rPr>
              <a:t>change</a:t>
            </a:r>
            <a:endParaRPr sz="2200" dirty="0">
              <a:latin typeface="Century Gothic"/>
              <a:cs typeface="Century Gothic"/>
            </a:endParaRPr>
          </a:p>
          <a:p>
            <a:pPr marL="12700">
              <a:lnSpc>
                <a:spcPct val="100000"/>
              </a:lnSpc>
              <a:spcBef>
                <a:spcPts val="2675"/>
              </a:spcBef>
            </a:pPr>
            <a:r>
              <a:rPr sz="2200" dirty="0">
                <a:solidFill>
                  <a:srgbClr val="353535"/>
                </a:solidFill>
                <a:latin typeface="Wingdings 3"/>
                <a:cs typeface="Wingdings 3"/>
              </a:rPr>
              <a:t></a:t>
            </a:r>
            <a:r>
              <a:rPr lang="en-US" sz="2200" dirty="0">
                <a:solidFill>
                  <a:srgbClr val="353535"/>
                </a:solidFill>
                <a:latin typeface="Wingdings 3"/>
                <a:cs typeface="Wingdings 3"/>
              </a:rPr>
              <a:t> </a:t>
            </a:r>
            <a:r>
              <a:rPr sz="2200" dirty="0">
                <a:solidFill>
                  <a:srgbClr val="404040"/>
                </a:solidFill>
                <a:latin typeface="Century Gothic"/>
                <a:cs typeface="Century Gothic"/>
              </a:rPr>
              <a:t>Enhance</a:t>
            </a:r>
            <a:r>
              <a:rPr sz="2200" spc="35" dirty="0">
                <a:solidFill>
                  <a:srgbClr val="404040"/>
                </a:solidFill>
                <a:latin typeface="Century Gothic"/>
                <a:cs typeface="Century Gothic"/>
              </a:rPr>
              <a:t> </a:t>
            </a:r>
            <a:r>
              <a:rPr sz="2200" dirty="0">
                <a:solidFill>
                  <a:srgbClr val="404040"/>
                </a:solidFill>
                <a:latin typeface="Century Gothic"/>
                <a:cs typeface="Century Gothic"/>
              </a:rPr>
              <a:t>soil</a:t>
            </a:r>
            <a:r>
              <a:rPr sz="2200" spc="5" dirty="0">
                <a:solidFill>
                  <a:srgbClr val="404040"/>
                </a:solidFill>
                <a:latin typeface="Century Gothic"/>
                <a:cs typeface="Century Gothic"/>
              </a:rPr>
              <a:t> </a:t>
            </a:r>
            <a:r>
              <a:rPr sz="2200" spc="-10" dirty="0">
                <a:solidFill>
                  <a:srgbClr val="404040"/>
                </a:solidFill>
                <a:latin typeface="Century Gothic"/>
                <a:cs typeface="Century Gothic"/>
              </a:rPr>
              <a:t>fertility</a:t>
            </a:r>
            <a:endParaRPr sz="2200" dirty="0">
              <a:latin typeface="Century Gothic"/>
              <a:cs typeface="Century Gothic"/>
            </a:endParaRPr>
          </a:p>
          <a:p>
            <a:pPr marL="12700">
              <a:lnSpc>
                <a:spcPct val="100000"/>
              </a:lnSpc>
              <a:spcBef>
                <a:spcPts val="2690"/>
              </a:spcBef>
            </a:pPr>
            <a:r>
              <a:rPr sz="2200" dirty="0">
                <a:solidFill>
                  <a:srgbClr val="353535"/>
                </a:solidFill>
                <a:latin typeface="Wingdings 3"/>
                <a:cs typeface="Wingdings 3"/>
              </a:rPr>
              <a:t></a:t>
            </a:r>
            <a:r>
              <a:rPr lang="en-US" sz="2200" dirty="0">
                <a:solidFill>
                  <a:srgbClr val="353535"/>
                </a:solidFill>
                <a:latin typeface="Wingdings 3"/>
                <a:cs typeface="Wingdings 3"/>
              </a:rPr>
              <a:t> </a:t>
            </a:r>
            <a:r>
              <a:rPr sz="2200" dirty="0">
                <a:solidFill>
                  <a:srgbClr val="404040"/>
                </a:solidFill>
                <a:latin typeface="Century Gothic"/>
                <a:cs typeface="Century Gothic"/>
              </a:rPr>
              <a:t>Protect</a:t>
            </a:r>
            <a:r>
              <a:rPr sz="2200" spc="5" dirty="0">
                <a:solidFill>
                  <a:srgbClr val="404040"/>
                </a:solidFill>
                <a:latin typeface="Century Gothic"/>
                <a:cs typeface="Century Gothic"/>
              </a:rPr>
              <a:t> </a:t>
            </a:r>
            <a:r>
              <a:rPr sz="2200" dirty="0">
                <a:solidFill>
                  <a:srgbClr val="404040"/>
                </a:solidFill>
                <a:latin typeface="Century Gothic"/>
                <a:cs typeface="Century Gothic"/>
              </a:rPr>
              <a:t>water </a:t>
            </a:r>
            <a:r>
              <a:rPr sz="2200" spc="-10" dirty="0">
                <a:solidFill>
                  <a:srgbClr val="404040"/>
                </a:solidFill>
                <a:latin typeface="Century Gothic"/>
                <a:cs typeface="Century Gothic"/>
              </a:rPr>
              <a:t>quality</a:t>
            </a:r>
            <a:endParaRPr sz="2200" dirty="0">
              <a:latin typeface="Century Gothic"/>
              <a:cs typeface="Century Gothic"/>
            </a:endParaRPr>
          </a:p>
          <a:p>
            <a:pPr marL="355600" marR="5080" indent="-342900">
              <a:lnSpc>
                <a:spcPct val="150000"/>
              </a:lnSpc>
              <a:spcBef>
                <a:spcPts val="1000"/>
              </a:spcBef>
            </a:pPr>
            <a:r>
              <a:rPr sz="2200" dirty="0">
                <a:solidFill>
                  <a:srgbClr val="353535"/>
                </a:solidFill>
                <a:latin typeface="Wingdings 3"/>
                <a:cs typeface="Wingdings 3"/>
              </a:rPr>
              <a:t></a:t>
            </a:r>
            <a:r>
              <a:rPr lang="en-US" sz="2200" dirty="0">
                <a:solidFill>
                  <a:srgbClr val="353535"/>
                </a:solidFill>
                <a:latin typeface="Wingdings 3"/>
                <a:cs typeface="Wingdings 3"/>
              </a:rPr>
              <a:t> </a:t>
            </a:r>
            <a:r>
              <a:rPr sz="2200" dirty="0">
                <a:solidFill>
                  <a:srgbClr val="404040"/>
                </a:solidFill>
                <a:latin typeface="Century Gothic"/>
                <a:cs typeface="Century Gothic"/>
              </a:rPr>
              <a:t>Reduce</a:t>
            </a:r>
            <a:r>
              <a:rPr sz="2200" spc="-15" dirty="0">
                <a:solidFill>
                  <a:srgbClr val="404040"/>
                </a:solidFill>
                <a:latin typeface="Century Gothic"/>
                <a:cs typeface="Century Gothic"/>
              </a:rPr>
              <a:t> </a:t>
            </a:r>
            <a:r>
              <a:rPr sz="2200" dirty="0">
                <a:solidFill>
                  <a:srgbClr val="404040"/>
                </a:solidFill>
                <a:latin typeface="Century Gothic"/>
                <a:cs typeface="Century Gothic"/>
              </a:rPr>
              <a:t>forestry and</a:t>
            </a:r>
            <a:r>
              <a:rPr sz="2200" spc="-30" dirty="0">
                <a:solidFill>
                  <a:srgbClr val="404040"/>
                </a:solidFill>
                <a:latin typeface="Century Gothic"/>
                <a:cs typeface="Century Gothic"/>
              </a:rPr>
              <a:t> </a:t>
            </a:r>
            <a:r>
              <a:rPr sz="2200" spc="-10" dirty="0">
                <a:solidFill>
                  <a:srgbClr val="404040"/>
                </a:solidFill>
                <a:latin typeface="Century Gothic"/>
                <a:cs typeface="Century Gothic"/>
              </a:rPr>
              <a:t>agricultural wastes</a:t>
            </a:r>
            <a:endParaRPr sz="2200" dirty="0">
              <a:latin typeface="Century Gothic"/>
              <a:cs typeface="Century Gothic"/>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TM03457510[[fn=Savon]]</Template>
  <TotalTime>453</TotalTime>
  <Words>2189</Words>
  <Application>Microsoft Office PowerPoint</Application>
  <PresentationFormat>On-screen Show (4:3)</PresentationFormat>
  <Paragraphs>237</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Aptos</vt:lpstr>
      <vt:lpstr>Arial</vt:lpstr>
      <vt:lpstr>Calibri</vt:lpstr>
      <vt:lpstr>Century Gothic</vt:lpstr>
      <vt:lpstr>Garamond</vt:lpstr>
      <vt:lpstr>Times New Roman</vt:lpstr>
      <vt:lpstr>Wingdings 3</vt:lpstr>
      <vt:lpstr>Savon</vt:lpstr>
      <vt:lpstr>PowerPoint Presentation</vt:lpstr>
      <vt:lpstr>What is Biochar?</vt:lpstr>
      <vt:lpstr>What is Biochar?</vt:lpstr>
      <vt:lpstr>Biochar history</vt:lpstr>
      <vt:lpstr>PowerPoint Presentation</vt:lpstr>
      <vt:lpstr>Biochar today</vt:lpstr>
      <vt:lpstr>Black carbon and biochar</vt:lpstr>
      <vt:lpstr>How is it produced?</vt:lpstr>
      <vt:lpstr>What can biochar do?</vt:lpstr>
      <vt:lpstr>Fight climate change</vt:lpstr>
      <vt:lpstr>Biochar Uses</vt:lpstr>
      <vt:lpstr>Enhance soil fertility</vt:lpstr>
      <vt:lpstr>Waste reduction</vt:lpstr>
      <vt:lpstr>Biochar Technologies</vt:lpstr>
      <vt:lpstr>Portable, Small Scale</vt:lpstr>
      <vt:lpstr>ACIs</vt:lpstr>
      <vt:lpstr>Onsite/Offsite: Mobile Carbonizers</vt:lpstr>
      <vt:lpstr>PowerPoint Presentation</vt:lpstr>
      <vt:lpstr>ACIs and Biochar </vt:lpstr>
      <vt:lpstr>Air Pollution Reduction</vt:lpstr>
      <vt:lpstr>PowerPoint Presentation</vt:lpstr>
      <vt:lpstr>PowerPoint Presentation</vt:lpstr>
      <vt:lpstr>GHGs</vt:lpstr>
      <vt:lpstr>Policy challenges</vt:lpstr>
      <vt:lpstr>Permitting for ACIs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we go from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Biochar</dc:title>
  <dc:creator>Heather Nobert</dc:creator>
  <cp:lastModifiedBy>Sorkin, Jeff- FS</cp:lastModifiedBy>
  <cp:revision>14</cp:revision>
  <dcterms:created xsi:type="dcterms:W3CDTF">2024-11-07T17:10:49Z</dcterms:created>
  <dcterms:modified xsi:type="dcterms:W3CDTF">2024-11-08T16:04:02Z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2017-03-07T00:00:00Z</vt:filetime>
  </property>
  <property fmtid="{D5CDD505-2E9C-101B-9397-08002B2CF9AE}" pid="3" name="Creator">
    <vt:lpwstr>Microsoft® PowerPoint® 2013</vt:lpwstr>
  </property>
  <property fmtid="{D5CDD505-2E9C-101B-9397-08002B2CF9AE}" pid="4" name="LastSaved">
    <vt:filetime>2024-11-07T00:00:00Z</vt:filetime>
  </property>
  <property fmtid="{D5CDD505-2E9C-101B-9397-08002B2CF9AE}" pid="5" name="Producer">
    <vt:lpwstr>Microsoft® PowerPoint® 2013</vt:lpwstr>
  </property>
</Properties>
</file>