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2" r:id="rId2"/>
    <p:sldMasterId id="2147483677" r:id="rId3"/>
  </p:sldMasterIdLst>
  <p:notesMasterIdLst>
    <p:notesMasterId r:id="rId23"/>
  </p:notesMasterIdLst>
  <p:handoutMasterIdLst>
    <p:handoutMasterId r:id="rId24"/>
  </p:handoutMasterIdLst>
  <p:sldIdLst>
    <p:sldId id="283" r:id="rId4"/>
    <p:sldId id="367" r:id="rId5"/>
    <p:sldId id="355" r:id="rId6"/>
    <p:sldId id="271" r:id="rId7"/>
    <p:sldId id="321" r:id="rId8"/>
    <p:sldId id="369" r:id="rId9"/>
    <p:sldId id="368" r:id="rId10"/>
    <p:sldId id="370" r:id="rId11"/>
    <p:sldId id="336" r:id="rId12"/>
    <p:sldId id="337" r:id="rId13"/>
    <p:sldId id="338" r:id="rId14"/>
    <p:sldId id="320" r:id="rId15"/>
    <p:sldId id="365" r:id="rId16"/>
    <p:sldId id="284" r:id="rId17"/>
    <p:sldId id="373" r:id="rId18"/>
    <p:sldId id="372" r:id="rId19"/>
    <p:sldId id="371" r:id="rId20"/>
    <p:sldId id="366" r:id="rId21"/>
    <p:sldId id="349"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FFFCC"/>
    <a:srgbClr val="F0F0F0"/>
    <a:srgbClr val="ECECEC"/>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43" autoAdjust="0"/>
    <p:restoredTop sz="87587" autoAdjust="0"/>
  </p:normalViewPr>
  <p:slideViewPr>
    <p:cSldViewPr>
      <p:cViewPr varScale="1">
        <p:scale>
          <a:sx n="131" d="100"/>
          <a:sy n="131" d="100"/>
        </p:scale>
        <p:origin x="2832" y="114"/>
      </p:cViewPr>
      <p:guideLst>
        <p:guide orient="horz" pos="2160"/>
        <p:guide pos="2880"/>
      </p:guideLst>
    </p:cSldViewPr>
  </p:slideViewPr>
  <p:notesTextViewPr>
    <p:cViewPr>
      <p:scale>
        <a:sx n="1" d="1"/>
        <a:sy n="1" d="1"/>
      </p:scale>
      <p:origin x="0" y="0"/>
    </p:cViewPr>
  </p:notesTextViewPr>
  <p:notesViewPr>
    <p:cSldViewPr>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A1359A-48DA-42A0-B542-EDA67069AE95}"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16672188-8C57-4975-BE79-D2C9017936EE}">
      <dgm:prSet phldrT="[Text]"/>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t>
        <a:bodyPr/>
        <a:lstStyle/>
        <a:p>
          <a:r>
            <a:rPr lang="en-US" dirty="0"/>
            <a:t>Databases</a:t>
          </a:r>
        </a:p>
        <a:p>
          <a:endParaRPr lang="en-US" dirty="0"/>
        </a:p>
      </dgm:t>
    </dgm:pt>
    <dgm:pt modelId="{C969260D-11F1-44CA-8398-28567C10EDFC}" type="parTrans" cxnId="{EEC55C0C-D11D-4CA4-AB4E-29A8A36CA145}">
      <dgm:prSet/>
      <dgm:spPr/>
      <dgm:t>
        <a:bodyPr/>
        <a:lstStyle/>
        <a:p>
          <a:endParaRPr lang="en-US"/>
        </a:p>
      </dgm:t>
    </dgm:pt>
    <dgm:pt modelId="{7B35E693-7B6A-4F65-86C3-7F6201649B9D}" type="sibTrans" cxnId="{EEC55C0C-D11D-4CA4-AB4E-29A8A36CA145}">
      <dgm:prSet/>
      <dgm:spPr/>
      <dgm:t>
        <a:bodyPr/>
        <a:lstStyle/>
        <a:p>
          <a:endParaRPr lang="en-US"/>
        </a:p>
      </dgm:t>
    </dgm:pt>
    <dgm:pt modelId="{F56FAEC3-32A8-4422-B97C-BD9ACA8C70AF}">
      <dgm:prSet phldrT="[Text]"/>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r>
            <a:rPr lang="en-US" dirty="0"/>
            <a:t>Websites</a:t>
          </a:r>
        </a:p>
        <a:p>
          <a:endParaRPr lang="en-US" dirty="0"/>
        </a:p>
      </dgm:t>
    </dgm:pt>
    <dgm:pt modelId="{9D46C9EA-9C5D-4A2F-A86A-FA58C2DC0D0A}" type="parTrans" cxnId="{970D7D9E-54DC-464F-A93B-4609A5F93C90}">
      <dgm:prSet/>
      <dgm:spPr/>
      <dgm:t>
        <a:bodyPr/>
        <a:lstStyle/>
        <a:p>
          <a:endParaRPr lang="en-US"/>
        </a:p>
      </dgm:t>
    </dgm:pt>
    <dgm:pt modelId="{F31CBC9D-D1AC-4999-BC42-C77A85C3DA4C}" type="sibTrans" cxnId="{970D7D9E-54DC-464F-A93B-4609A5F93C90}">
      <dgm:prSet/>
      <dgm:spPr/>
      <dgm:t>
        <a:bodyPr/>
        <a:lstStyle/>
        <a:p>
          <a:endParaRPr lang="en-US"/>
        </a:p>
      </dgm:t>
    </dgm:pt>
    <dgm:pt modelId="{33E7AA3B-7B39-4629-93AD-A8877B2033B3}">
      <dgm:prSet phldrT="[Text]"/>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endParaRPr lang="en-US" dirty="0"/>
        </a:p>
        <a:p>
          <a:r>
            <a:rPr lang="en-US" dirty="0"/>
            <a:t>Software</a:t>
          </a:r>
        </a:p>
      </dgm:t>
    </dgm:pt>
    <dgm:pt modelId="{33FB296C-AA27-4374-AD55-EE462CCA3A93}" type="parTrans" cxnId="{1B7E3792-3801-4BAA-9146-B7E178523425}">
      <dgm:prSet/>
      <dgm:spPr/>
      <dgm:t>
        <a:bodyPr/>
        <a:lstStyle/>
        <a:p>
          <a:endParaRPr lang="en-US"/>
        </a:p>
      </dgm:t>
    </dgm:pt>
    <dgm:pt modelId="{F3CA33F6-58A6-4D13-ABA4-D09F45B9FFAB}" type="sibTrans" cxnId="{1B7E3792-3801-4BAA-9146-B7E178523425}">
      <dgm:prSet/>
      <dgm:spPr/>
      <dgm:t>
        <a:bodyPr/>
        <a:lstStyle/>
        <a:p>
          <a:endParaRPr lang="en-US"/>
        </a:p>
      </dgm:t>
    </dgm:pt>
    <dgm:pt modelId="{8F5B6617-A309-4DCA-96B1-C0875015E8AD}">
      <dgm:prSet phldrT="[Text]"/>
      <dgm:spPr>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dgm:spPr>
      <dgm:t>
        <a:bodyPr/>
        <a:lstStyle/>
        <a:p>
          <a:endParaRPr lang="en-US" dirty="0"/>
        </a:p>
        <a:p>
          <a:r>
            <a:rPr lang="en-US" dirty="0"/>
            <a:t>Hardware</a:t>
          </a:r>
        </a:p>
      </dgm:t>
    </dgm:pt>
    <dgm:pt modelId="{53568360-289D-48C0-B194-E0F436581B48}" type="parTrans" cxnId="{D95B623B-379F-46B8-9F72-5341106E9A25}">
      <dgm:prSet/>
      <dgm:spPr/>
      <dgm:t>
        <a:bodyPr/>
        <a:lstStyle/>
        <a:p>
          <a:endParaRPr lang="en-US"/>
        </a:p>
      </dgm:t>
    </dgm:pt>
    <dgm:pt modelId="{FAA7A438-7288-471D-9452-D1721A75819B}" type="sibTrans" cxnId="{D95B623B-379F-46B8-9F72-5341106E9A25}">
      <dgm:prSet/>
      <dgm:spPr/>
      <dgm:t>
        <a:bodyPr/>
        <a:lstStyle/>
        <a:p>
          <a:endParaRPr lang="en-US"/>
        </a:p>
      </dgm:t>
    </dgm:pt>
    <dgm:pt modelId="{8CE79FDE-CCC6-487D-988A-23622385308E}" type="pres">
      <dgm:prSet presAssocID="{48A1359A-48DA-42A0-B542-EDA67069AE95}" presName="cycleMatrixDiagram" presStyleCnt="0">
        <dgm:presLayoutVars>
          <dgm:chMax val="1"/>
          <dgm:dir/>
          <dgm:animLvl val="lvl"/>
          <dgm:resizeHandles val="exact"/>
        </dgm:presLayoutVars>
      </dgm:prSet>
      <dgm:spPr/>
    </dgm:pt>
    <dgm:pt modelId="{9DD0C3F5-D3E6-4DBC-96CD-406A57CD04B8}" type="pres">
      <dgm:prSet presAssocID="{48A1359A-48DA-42A0-B542-EDA67069AE95}" presName="children" presStyleCnt="0"/>
      <dgm:spPr/>
    </dgm:pt>
    <dgm:pt modelId="{731641C0-EE58-427F-B802-F1B55930B9ED}" type="pres">
      <dgm:prSet presAssocID="{48A1359A-48DA-42A0-B542-EDA67069AE95}" presName="childPlaceholder" presStyleCnt="0"/>
      <dgm:spPr/>
    </dgm:pt>
    <dgm:pt modelId="{0190CDB4-EE06-4AAE-896B-173D5AFE9CFC}" type="pres">
      <dgm:prSet presAssocID="{48A1359A-48DA-42A0-B542-EDA67069AE95}" presName="circle" presStyleCnt="0"/>
      <dgm:spPr/>
    </dgm:pt>
    <dgm:pt modelId="{3F65253D-D2B1-4537-828D-181AE99E786F}" type="pres">
      <dgm:prSet presAssocID="{48A1359A-48DA-42A0-B542-EDA67069AE95}" presName="quadrant1" presStyleLbl="node1" presStyleIdx="0" presStyleCnt="4" custScaleX="82338" custScaleY="82338" custLinFactNeighborX="8248" custLinFactNeighborY="8248">
        <dgm:presLayoutVars>
          <dgm:chMax val="1"/>
          <dgm:bulletEnabled val="1"/>
        </dgm:presLayoutVars>
      </dgm:prSet>
      <dgm:spPr/>
    </dgm:pt>
    <dgm:pt modelId="{324B2030-8425-422C-876D-DE81C6B204B1}" type="pres">
      <dgm:prSet presAssocID="{48A1359A-48DA-42A0-B542-EDA67069AE95}" presName="quadrant2" presStyleLbl="node1" presStyleIdx="1" presStyleCnt="4" custScaleX="82338" custScaleY="82338" custLinFactNeighborX="-8391" custLinFactNeighborY="8248">
        <dgm:presLayoutVars>
          <dgm:chMax val="1"/>
          <dgm:bulletEnabled val="1"/>
        </dgm:presLayoutVars>
      </dgm:prSet>
      <dgm:spPr/>
    </dgm:pt>
    <dgm:pt modelId="{7DFFF783-CD56-4102-AA13-4F7006CC64D3}" type="pres">
      <dgm:prSet presAssocID="{48A1359A-48DA-42A0-B542-EDA67069AE95}" presName="quadrant3" presStyleLbl="node1" presStyleIdx="2" presStyleCnt="4" custScaleX="82338" custScaleY="82338" custLinFactNeighborX="-8391" custLinFactNeighborY="-8391">
        <dgm:presLayoutVars>
          <dgm:chMax val="1"/>
          <dgm:bulletEnabled val="1"/>
        </dgm:presLayoutVars>
      </dgm:prSet>
      <dgm:spPr/>
    </dgm:pt>
    <dgm:pt modelId="{5444C482-4885-4FE4-8721-A75C9D5124DE}" type="pres">
      <dgm:prSet presAssocID="{48A1359A-48DA-42A0-B542-EDA67069AE95}" presName="quadrant4" presStyleLbl="node1" presStyleIdx="3" presStyleCnt="4" custScaleX="82338" custScaleY="82338" custLinFactNeighborX="8248" custLinFactNeighborY="-8391">
        <dgm:presLayoutVars>
          <dgm:chMax val="1"/>
          <dgm:bulletEnabled val="1"/>
        </dgm:presLayoutVars>
      </dgm:prSet>
      <dgm:spPr/>
    </dgm:pt>
    <dgm:pt modelId="{5298F2B1-5BA8-422B-BF21-FDB6B6341164}" type="pres">
      <dgm:prSet presAssocID="{48A1359A-48DA-42A0-B542-EDA67069AE95}" presName="quadrantPlaceholder" presStyleCnt="0"/>
      <dgm:spPr/>
    </dgm:pt>
    <dgm:pt modelId="{3732C8AF-8A03-4F4E-A217-673ED900F932}" type="pres">
      <dgm:prSet presAssocID="{48A1359A-48DA-42A0-B542-EDA67069AE95}" presName="center1" presStyleLbl="fgShp" presStyleIdx="0" presStyleCnt="2" custLinFactNeighborX="-330" custLinFactNeighborY="-14318"/>
      <dgm:spPr/>
    </dgm:pt>
    <dgm:pt modelId="{5BCE7966-287D-4BD6-94A4-4C89E41E5792}" type="pres">
      <dgm:prSet presAssocID="{48A1359A-48DA-42A0-B542-EDA67069AE95}" presName="center2" presStyleLbl="fgShp" presStyleIdx="1" presStyleCnt="2" custLinFactNeighborX="-330" custLinFactNeighborY="13838"/>
      <dgm:spPr/>
    </dgm:pt>
  </dgm:ptLst>
  <dgm:cxnLst>
    <dgm:cxn modelId="{0EB9750B-ADD1-4D49-B999-E72369A6A912}" type="presOf" srcId="{48A1359A-48DA-42A0-B542-EDA67069AE95}" destId="{8CE79FDE-CCC6-487D-988A-23622385308E}" srcOrd="0" destOrd="0" presId="urn:microsoft.com/office/officeart/2005/8/layout/cycle4"/>
    <dgm:cxn modelId="{EEC55C0C-D11D-4CA4-AB4E-29A8A36CA145}" srcId="{48A1359A-48DA-42A0-B542-EDA67069AE95}" destId="{16672188-8C57-4975-BE79-D2C9017936EE}" srcOrd="0" destOrd="0" parTransId="{C969260D-11F1-44CA-8398-28567C10EDFC}" sibTransId="{7B35E693-7B6A-4F65-86C3-7F6201649B9D}"/>
    <dgm:cxn modelId="{8765EF25-F512-4ECE-A8AB-D2B11B706824}" type="presOf" srcId="{33E7AA3B-7B39-4629-93AD-A8877B2033B3}" destId="{7DFFF783-CD56-4102-AA13-4F7006CC64D3}" srcOrd="0" destOrd="0" presId="urn:microsoft.com/office/officeart/2005/8/layout/cycle4"/>
    <dgm:cxn modelId="{D95B623B-379F-46B8-9F72-5341106E9A25}" srcId="{48A1359A-48DA-42A0-B542-EDA67069AE95}" destId="{8F5B6617-A309-4DCA-96B1-C0875015E8AD}" srcOrd="3" destOrd="0" parTransId="{53568360-289D-48C0-B194-E0F436581B48}" sibTransId="{FAA7A438-7288-471D-9452-D1721A75819B}"/>
    <dgm:cxn modelId="{1F830B4E-7ED5-4207-83CC-D4A80A3A43F1}" type="presOf" srcId="{8F5B6617-A309-4DCA-96B1-C0875015E8AD}" destId="{5444C482-4885-4FE4-8721-A75C9D5124DE}" srcOrd="0" destOrd="0" presId="urn:microsoft.com/office/officeart/2005/8/layout/cycle4"/>
    <dgm:cxn modelId="{1B7E3792-3801-4BAA-9146-B7E178523425}" srcId="{48A1359A-48DA-42A0-B542-EDA67069AE95}" destId="{33E7AA3B-7B39-4629-93AD-A8877B2033B3}" srcOrd="2" destOrd="0" parTransId="{33FB296C-AA27-4374-AD55-EE462CCA3A93}" sibTransId="{F3CA33F6-58A6-4D13-ABA4-D09F45B9FFAB}"/>
    <dgm:cxn modelId="{970D7D9E-54DC-464F-A93B-4609A5F93C90}" srcId="{48A1359A-48DA-42A0-B542-EDA67069AE95}" destId="{F56FAEC3-32A8-4422-B97C-BD9ACA8C70AF}" srcOrd="1" destOrd="0" parTransId="{9D46C9EA-9C5D-4A2F-A86A-FA58C2DC0D0A}" sibTransId="{F31CBC9D-D1AC-4999-BC42-C77A85C3DA4C}"/>
    <dgm:cxn modelId="{A7D555D3-9F72-4645-8541-00E745E787F7}" type="presOf" srcId="{F56FAEC3-32A8-4422-B97C-BD9ACA8C70AF}" destId="{324B2030-8425-422C-876D-DE81C6B204B1}" srcOrd="0" destOrd="0" presId="urn:microsoft.com/office/officeart/2005/8/layout/cycle4"/>
    <dgm:cxn modelId="{A08959FB-2757-48CF-9963-C11D9A0E6A5B}" type="presOf" srcId="{16672188-8C57-4975-BE79-D2C9017936EE}" destId="{3F65253D-D2B1-4537-828D-181AE99E786F}" srcOrd="0" destOrd="0" presId="urn:microsoft.com/office/officeart/2005/8/layout/cycle4"/>
    <dgm:cxn modelId="{A550D69C-3CA0-4A2F-9BBD-1209C588F9EA}" type="presParOf" srcId="{8CE79FDE-CCC6-487D-988A-23622385308E}" destId="{9DD0C3F5-D3E6-4DBC-96CD-406A57CD04B8}" srcOrd="0" destOrd="0" presId="urn:microsoft.com/office/officeart/2005/8/layout/cycle4"/>
    <dgm:cxn modelId="{DAB9B5B4-EA6D-4894-9B35-319DDEAD74A8}" type="presParOf" srcId="{9DD0C3F5-D3E6-4DBC-96CD-406A57CD04B8}" destId="{731641C0-EE58-427F-B802-F1B55930B9ED}" srcOrd="0" destOrd="0" presId="urn:microsoft.com/office/officeart/2005/8/layout/cycle4"/>
    <dgm:cxn modelId="{4B96D9A4-C8C5-466A-904A-F1160C4940CE}" type="presParOf" srcId="{8CE79FDE-CCC6-487D-988A-23622385308E}" destId="{0190CDB4-EE06-4AAE-896B-173D5AFE9CFC}" srcOrd="1" destOrd="0" presId="urn:microsoft.com/office/officeart/2005/8/layout/cycle4"/>
    <dgm:cxn modelId="{AF2B7ECD-CEFA-4E94-AE35-6340FAF5C26F}" type="presParOf" srcId="{0190CDB4-EE06-4AAE-896B-173D5AFE9CFC}" destId="{3F65253D-D2B1-4537-828D-181AE99E786F}" srcOrd="0" destOrd="0" presId="urn:microsoft.com/office/officeart/2005/8/layout/cycle4"/>
    <dgm:cxn modelId="{EA2C63A0-6361-40EC-831B-DC9ACB7A2A4D}" type="presParOf" srcId="{0190CDB4-EE06-4AAE-896B-173D5AFE9CFC}" destId="{324B2030-8425-422C-876D-DE81C6B204B1}" srcOrd="1" destOrd="0" presId="urn:microsoft.com/office/officeart/2005/8/layout/cycle4"/>
    <dgm:cxn modelId="{4750CC82-D158-4199-AE63-AB1790C3568C}" type="presParOf" srcId="{0190CDB4-EE06-4AAE-896B-173D5AFE9CFC}" destId="{7DFFF783-CD56-4102-AA13-4F7006CC64D3}" srcOrd="2" destOrd="0" presId="urn:microsoft.com/office/officeart/2005/8/layout/cycle4"/>
    <dgm:cxn modelId="{D6C94FE3-E1E3-4E6D-B501-D84F865F9AF4}" type="presParOf" srcId="{0190CDB4-EE06-4AAE-896B-173D5AFE9CFC}" destId="{5444C482-4885-4FE4-8721-A75C9D5124DE}" srcOrd="3" destOrd="0" presId="urn:microsoft.com/office/officeart/2005/8/layout/cycle4"/>
    <dgm:cxn modelId="{D054ABE9-9139-4096-9C24-7C06454F2542}" type="presParOf" srcId="{0190CDB4-EE06-4AAE-896B-173D5AFE9CFC}" destId="{5298F2B1-5BA8-422B-BF21-FDB6B6341164}" srcOrd="4" destOrd="0" presId="urn:microsoft.com/office/officeart/2005/8/layout/cycle4"/>
    <dgm:cxn modelId="{BE3388D0-5EAC-4C04-A260-B32918481988}" type="presParOf" srcId="{8CE79FDE-CCC6-487D-988A-23622385308E}" destId="{3732C8AF-8A03-4F4E-A217-673ED900F932}" srcOrd="2" destOrd="0" presId="urn:microsoft.com/office/officeart/2005/8/layout/cycle4"/>
    <dgm:cxn modelId="{4598F0F2-63AA-444A-A344-E64CA273C8DF}" type="presParOf" srcId="{8CE79FDE-CCC6-487D-988A-23622385308E}" destId="{5BCE7966-287D-4BD6-94A4-4C89E41E579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5253D-D2B1-4537-828D-181AE99E786F}">
      <dsp:nvSpPr>
        <dsp:cNvPr id="0" name=""/>
        <dsp:cNvSpPr/>
      </dsp:nvSpPr>
      <dsp:spPr>
        <a:xfrm>
          <a:off x="1782077" y="691619"/>
          <a:ext cx="1882969" cy="1882969"/>
        </a:xfrm>
        <a:prstGeom prst="pieWedg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Databases</a:t>
          </a:r>
        </a:p>
        <a:p>
          <a:pPr marL="0" lvl="0" indent="0" algn="ctr" defTabSz="844550">
            <a:lnSpc>
              <a:spcPct val="90000"/>
            </a:lnSpc>
            <a:spcBef>
              <a:spcPct val="0"/>
            </a:spcBef>
            <a:spcAft>
              <a:spcPct val="35000"/>
            </a:spcAft>
            <a:buNone/>
          </a:pPr>
          <a:endParaRPr lang="en-US" sz="1900" kern="1200" dirty="0"/>
        </a:p>
      </dsp:txBody>
      <dsp:txXfrm>
        <a:off x="2333586" y="1243128"/>
        <a:ext cx="1331460" cy="1331460"/>
      </dsp:txXfrm>
    </dsp:sp>
    <dsp:sp modelId="{324B2030-8425-422C-876D-DE81C6B204B1}">
      <dsp:nvSpPr>
        <dsp:cNvPr id="0" name=""/>
        <dsp:cNvSpPr/>
      </dsp:nvSpPr>
      <dsp:spPr>
        <a:xfrm rot="5400000">
          <a:off x="3794071" y="691619"/>
          <a:ext cx="1882969" cy="1882969"/>
        </a:xfrm>
        <a:prstGeom prst="pieWedge">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Websites</a:t>
          </a:r>
        </a:p>
        <a:p>
          <a:pPr marL="0" lvl="0" indent="0" algn="ctr" defTabSz="844550">
            <a:lnSpc>
              <a:spcPct val="90000"/>
            </a:lnSpc>
            <a:spcBef>
              <a:spcPct val="0"/>
            </a:spcBef>
            <a:spcAft>
              <a:spcPct val="35000"/>
            </a:spcAft>
            <a:buNone/>
          </a:pPr>
          <a:endParaRPr lang="en-US" sz="1900" kern="1200" dirty="0"/>
        </a:p>
      </dsp:txBody>
      <dsp:txXfrm rot="-5400000">
        <a:off x="3794071" y="1243128"/>
        <a:ext cx="1331460" cy="1331460"/>
      </dsp:txXfrm>
    </dsp:sp>
    <dsp:sp modelId="{7DFFF783-CD56-4102-AA13-4F7006CC64D3}">
      <dsp:nvSpPr>
        <dsp:cNvPr id="0" name=""/>
        <dsp:cNvSpPr/>
      </dsp:nvSpPr>
      <dsp:spPr>
        <a:xfrm rot="10800000">
          <a:off x="3794071" y="2703614"/>
          <a:ext cx="1882969" cy="1882969"/>
        </a:xfrm>
        <a:prstGeom prst="pieWedge">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kern="1200" dirty="0"/>
        </a:p>
        <a:p>
          <a:pPr marL="0" lvl="0" indent="0" algn="ctr" defTabSz="844550">
            <a:lnSpc>
              <a:spcPct val="90000"/>
            </a:lnSpc>
            <a:spcBef>
              <a:spcPct val="0"/>
            </a:spcBef>
            <a:spcAft>
              <a:spcPct val="35000"/>
            </a:spcAft>
            <a:buNone/>
          </a:pPr>
          <a:r>
            <a:rPr lang="en-US" sz="1900" kern="1200" dirty="0"/>
            <a:t>Software</a:t>
          </a:r>
        </a:p>
      </dsp:txBody>
      <dsp:txXfrm rot="10800000">
        <a:off x="3794071" y="2703614"/>
        <a:ext cx="1331460" cy="1331460"/>
      </dsp:txXfrm>
    </dsp:sp>
    <dsp:sp modelId="{5444C482-4885-4FE4-8721-A75C9D5124DE}">
      <dsp:nvSpPr>
        <dsp:cNvPr id="0" name=""/>
        <dsp:cNvSpPr/>
      </dsp:nvSpPr>
      <dsp:spPr>
        <a:xfrm rot="16200000">
          <a:off x="1782077" y="2703614"/>
          <a:ext cx="1882969" cy="1882969"/>
        </a:xfrm>
        <a:prstGeom prst="pieWedge">
          <a:avLst/>
        </a:prstGeom>
        <a:gradFill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kern="1200" dirty="0"/>
        </a:p>
        <a:p>
          <a:pPr marL="0" lvl="0" indent="0" algn="ctr" defTabSz="844550">
            <a:lnSpc>
              <a:spcPct val="90000"/>
            </a:lnSpc>
            <a:spcBef>
              <a:spcPct val="0"/>
            </a:spcBef>
            <a:spcAft>
              <a:spcPct val="35000"/>
            </a:spcAft>
            <a:buNone/>
          </a:pPr>
          <a:r>
            <a:rPr lang="en-US" sz="1900" kern="1200" dirty="0"/>
            <a:t>Hardware</a:t>
          </a:r>
        </a:p>
      </dsp:txBody>
      <dsp:txXfrm rot="5400000">
        <a:off x="2333586" y="2703614"/>
        <a:ext cx="1331460" cy="1331460"/>
      </dsp:txXfrm>
    </dsp:sp>
    <dsp:sp modelId="{3732C8AF-8A03-4F4E-A217-673ED900F932}">
      <dsp:nvSpPr>
        <dsp:cNvPr id="0" name=""/>
        <dsp:cNvSpPr/>
      </dsp:nvSpPr>
      <dsp:spPr>
        <a:xfrm>
          <a:off x="3333798" y="2067098"/>
          <a:ext cx="789580" cy="68659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CE7966-287D-4BD6-94A4-4C89E41E5792}">
      <dsp:nvSpPr>
        <dsp:cNvPr id="0" name=""/>
        <dsp:cNvSpPr/>
      </dsp:nvSpPr>
      <dsp:spPr>
        <a:xfrm rot="10800000">
          <a:off x="3333798" y="2524488"/>
          <a:ext cx="789580" cy="686591"/>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741FBB2-745F-4B98-A614-11DBCA9A5A69}" type="datetimeFigureOut">
              <a:rPr lang="en-US" smtClean="0"/>
              <a:pPr/>
              <a:t>7/5/2023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ED244C3-2B66-4DA8-BD59-C14A1F4CE9BF}" type="slidenum">
              <a:rPr lang="en-US" smtClean="0"/>
              <a:pPr/>
              <a:t>‹#›</a:t>
            </a:fld>
            <a:endParaRPr lang="en-US" dirty="0"/>
          </a:p>
        </p:txBody>
      </p:sp>
    </p:spTree>
    <p:extLst>
      <p:ext uri="{BB962C8B-B14F-4D97-AF65-F5344CB8AC3E}">
        <p14:creationId xmlns:p14="http://schemas.microsoft.com/office/powerpoint/2010/main" val="2463261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45CCC2-0AC6-4766-8BDF-D148B4E60FED}" type="datetimeFigureOut">
              <a:rPr lang="en-US" smtClean="0"/>
              <a:pPr/>
              <a:t>7/5/2023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A58ECB-29C5-42B4-BB0D-0349014678DF}" type="slidenum">
              <a:rPr lang="en-US" smtClean="0"/>
              <a:pPr/>
              <a:t>‹#›</a:t>
            </a:fld>
            <a:endParaRPr lang="en-US" dirty="0"/>
          </a:p>
        </p:txBody>
      </p:sp>
    </p:spTree>
    <p:extLst>
      <p:ext uri="{BB962C8B-B14F-4D97-AF65-F5344CB8AC3E}">
        <p14:creationId xmlns:p14="http://schemas.microsoft.com/office/powerpoint/2010/main" val="104719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rgbClr val="000000"/>
              </a:solidFill>
            </a:endParaRPr>
          </a:p>
          <a:p>
            <a:pPr defTabSz="931774">
              <a:defRPr/>
            </a:pPr>
            <a:endParaRPr lang="en-US" dirty="0">
              <a:solidFill>
                <a:srgbClr val="000000"/>
              </a:solidFill>
            </a:endParaRPr>
          </a:p>
          <a:p>
            <a:pPr defTabSz="931774">
              <a:defRPr/>
            </a:pPr>
            <a:endParaRPr lang="en-US" dirty="0">
              <a:solidFill>
                <a:srgbClr val="000000"/>
              </a:solidFill>
            </a:endParaRPr>
          </a:p>
          <a:p>
            <a:pPr defTabSz="931774">
              <a:defRPr/>
            </a:pPr>
            <a:endParaRPr lang="en-US" dirty="0">
              <a:solidFill>
                <a:srgbClr val="000000"/>
              </a:solidFill>
            </a:endParaRPr>
          </a:p>
          <a:p>
            <a:pPr defTabSz="931774">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28530-C8D8-4CB0-B063-7A233D0DEF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13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between 8 and 10 additional servers that serve in various crucial roles. There are a couple of web servers, a couple of database servers, and three backup and auxiliary servers. Some of these servers are shared with other projects.</a:t>
            </a:r>
          </a:p>
        </p:txBody>
      </p:sp>
      <p:sp>
        <p:nvSpPr>
          <p:cNvPr id="4" name="Slide Number Placeholder 3"/>
          <p:cNvSpPr>
            <a:spLocks noGrp="1"/>
          </p:cNvSpPr>
          <p:nvPr>
            <p:ph type="sldNum" sz="quarter" idx="5"/>
          </p:nvPr>
        </p:nvSpPr>
        <p:spPr/>
        <p:txBody>
          <a:bodyPr/>
          <a:lstStyle/>
          <a:p>
            <a:fld id="{F1A58ECB-29C5-42B4-BB0D-0349014678DF}" type="slidenum">
              <a:rPr lang="en-US" smtClean="0"/>
              <a:pPr/>
              <a:t>10</a:t>
            </a:fld>
            <a:endParaRPr lang="en-US" dirty="0"/>
          </a:p>
        </p:txBody>
      </p:sp>
    </p:spTree>
    <p:extLst>
      <p:ext uri="{BB962C8B-B14F-4D97-AF65-F5344CB8AC3E}">
        <p14:creationId xmlns:p14="http://schemas.microsoft.com/office/powerpoint/2010/main" val="2910546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view of how all this equipment sort of “hangs together” within the networking context of the larger CIRA/CSU network. One important thing to note is that as a university, CSU has an extremely big “pipe” for serving Internet traffic to and from the Data Warehouse servers.</a:t>
            </a:r>
          </a:p>
        </p:txBody>
      </p:sp>
      <p:sp>
        <p:nvSpPr>
          <p:cNvPr id="4" name="Slide Number Placeholder 3"/>
          <p:cNvSpPr>
            <a:spLocks noGrp="1"/>
          </p:cNvSpPr>
          <p:nvPr>
            <p:ph type="sldNum" sz="quarter" idx="5"/>
          </p:nvPr>
        </p:nvSpPr>
        <p:spPr/>
        <p:txBody>
          <a:bodyPr/>
          <a:lstStyle/>
          <a:p>
            <a:fld id="{F1A58ECB-29C5-42B4-BB0D-0349014678DF}" type="slidenum">
              <a:rPr lang="en-US" smtClean="0"/>
              <a:pPr/>
              <a:t>11</a:t>
            </a:fld>
            <a:endParaRPr lang="en-US" dirty="0"/>
          </a:p>
        </p:txBody>
      </p:sp>
    </p:spTree>
    <p:extLst>
      <p:ext uri="{BB962C8B-B14F-4D97-AF65-F5344CB8AC3E}">
        <p14:creationId xmlns:p14="http://schemas.microsoft.com/office/powerpoint/2010/main" val="255360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This diagram is an introduction to the overall I.T. ecosystem that the Data Warehouse leverages, and into which it fits.</a:t>
            </a:r>
          </a:p>
          <a:p>
            <a:pPr marL="0" indent="0">
              <a:buFont typeface="+mj-lt"/>
              <a:buNone/>
            </a:pPr>
            <a:endParaRPr lang="en-US" dirty="0"/>
          </a:p>
          <a:p>
            <a:pPr marL="228600" indent="-228600">
              <a:buFont typeface="+mj-lt"/>
              <a:buAutoNum type="arabicPeriod"/>
            </a:pPr>
            <a:r>
              <a:rPr lang="en-US" dirty="0"/>
              <a:t>All these systems leverage the same foundational I.T. infrastructure, represented by the blue circle in the center.</a:t>
            </a:r>
          </a:p>
          <a:p>
            <a:pPr marL="228600" indent="-228600">
              <a:buFont typeface="+mj-lt"/>
              <a:buAutoNum type="arabicPeriod"/>
            </a:pPr>
            <a:r>
              <a:rPr lang="en-US" dirty="0"/>
              <a:t>We started referring to this foundational I.T. infrastructure as the CIRA Air Data Management System (ADMS)</a:t>
            </a:r>
          </a:p>
          <a:p>
            <a:pPr marL="228600" indent="-228600">
              <a:buFont typeface="+mj-lt"/>
              <a:buAutoNum type="arabicPeriod"/>
            </a:pPr>
            <a:r>
              <a:rPr lang="en-US" dirty="0"/>
              <a:t>All these systems have been easier, quicker, and therefore cheaper to build and maintain by virtue of leveraging the ADMS.</a:t>
            </a:r>
          </a:p>
          <a:p>
            <a:pPr marL="228600" indent="-228600">
              <a:buFont typeface="+mj-lt"/>
              <a:buAutoNum type="arabicPeriod"/>
            </a:pPr>
            <a:r>
              <a:rPr lang="en-US" dirty="0"/>
              <a:t>None of these systems are fully funded by themselves, but depend upon the full funding of at least 1 FTE in order to continue operating.</a:t>
            </a:r>
          </a:p>
        </p:txBody>
      </p:sp>
      <p:sp>
        <p:nvSpPr>
          <p:cNvPr id="4" name="Slide Number Placeholder 3"/>
          <p:cNvSpPr>
            <a:spLocks noGrp="1"/>
          </p:cNvSpPr>
          <p:nvPr>
            <p:ph type="sldNum" sz="quarter" idx="5"/>
          </p:nvPr>
        </p:nvSpPr>
        <p:spPr/>
        <p:txBody>
          <a:bodyPr/>
          <a:lstStyle/>
          <a:p>
            <a:fld id="{46628530-C8D8-4CB0-B063-7A233D0DEF93}" type="slidenum">
              <a:rPr lang="en-US" smtClean="0"/>
              <a:t>12</a:t>
            </a:fld>
            <a:endParaRPr lang="en-US" dirty="0"/>
          </a:p>
        </p:txBody>
      </p:sp>
    </p:spTree>
    <p:extLst>
      <p:ext uri="{BB962C8B-B14F-4D97-AF65-F5344CB8AC3E}">
        <p14:creationId xmlns:p14="http://schemas.microsoft.com/office/powerpoint/2010/main" val="981429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timeline of how the ADMS evolved, and where the Data Warehouse fits within the evolution of this ecosystem. </a:t>
            </a:r>
          </a:p>
        </p:txBody>
      </p:sp>
      <p:sp>
        <p:nvSpPr>
          <p:cNvPr id="4" name="Slide Number Placeholder 3"/>
          <p:cNvSpPr>
            <a:spLocks noGrp="1"/>
          </p:cNvSpPr>
          <p:nvPr>
            <p:ph type="sldNum" sz="quarter" idx="5"/>
          </p:nvPr>
        </p:nvSpPr>
        <p:spPr/>
        <p:txBody>
          <a:bodyPr/>
          <a:lstStyle/>
          <a:p>
            <a:fld id="{F1A58ECB-29C5-42B4-BB0D-0349014678DF}" type="slidenum">
              <a:rPr lang="en-US" smtClean="0"/>
              <a:pPr/>
              <a:t>13</a:t>
            </a:fld>
            <a:endParaRPr lang="en-US" dirty="0"/>
          </a:p>
        </p:txBody>
      </p:sp>
    </p:spTree>
    <p:extLst>
      <p:ext uri="{BB962C8B-B14F-4D97-AF65-F5344CB8AC3E}">
        <p14:creationId xmlns:p14="http://schemas.microsoft.com/office/powerpoint/2010/main" val="1584392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Here’s another perspective from which to view the ADMS ecosystem, showing how individual applications like the Data Warehouse benefit from and leverage the integrated ADMS framework.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p:txBody>
      </p:sp>
      <p:sp>
        <p:nvSpPr>
          <p:cNvPr id="4" name="Slide Number Placeholder 3"/>
          <p:cNvSpPr>
            <a:spLocks noGrp="1"/>
          </p:cNvSpPr>
          <p:nvPr>
            <p:ph type="sldNum" sz="quarter" idx="10"/>
          </p:nvPr>
        </p:nvSpPr>
        <p:spPr/>
        <p:txBody>
          <a:bodyPr/>
          <a:lstStyle/>
          <a:p>
            <a:fld id="{46628530-C8D8-4CB0-B063-7A233D0DEF93}" type="slidenum">
              <a:rPr lang="en-US" smtClean="0"/>
              <a:t>14</a:t>
            </a:fld>
            <a:endParaRPr lang="en-US" dirty="0"/>
          </a:p>
        </p:txBody>
      </p:sp>
    </p:spTree>
    <p:extLst>
      <p:ext uri="{BB962C8B-B14F-4D97-AF65-F5344CB8AC3E}">
        <p14:creationId xmlns:p14="http://schemas.microsoft.com/office/powerpoint/2010/main" val="1277959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interdependencies and considerations to note when understanding the context within which the Data Warehouse exists…</a:t>
            </a:r>
          </a:p>
        </p:txBody>
      </p:sp>
      <p:sp>
        <p:nvSpPr>
          <p:cNvPr id="4" name="Slide Number Placeholder 3"/>
          <p:cNvSpPr>
            <a:spLocks noGrp="1"/>
          </p:cNvSpPr>
          <p:nvPr>
            <p:ph type="sldNum" sz="quarter" idx="5"/>
          </p:nvPr>
        </p:nvSpPr>
        <p:spPr/>
        <p:txBody>
          <a:bodyPr/>
          <a:lstStyle/>
          <a:p>
            <a:fld id="{F1A58ECB-29C5-42B4-BB0D-0349014678DF}" type="slidenum">
              <a:rPr lang="en-US" smtClean="0"/>
              <a:pPr/>
              <a:t>15</a:t>
            </a:fld>
            <a:endParaRPr lang="en-US" dirty="0"/>
          </a:p>
        </p:txBody>
      </p:sp>
    </p:spTree>
    <p:extLst>
      <p:ext uri="{BB962C8B-B14F-4D97-AF65-F5344CB8AC3E}">
        <p14:creationId xmlns:p14="http://schemas.microsoft.com/office/powerpoint/2010/main" val="1828365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summary of the current ADMS funding situation. We’re currently operating with about $160K from a total of four agencies. What this means is that the ADMS systems (FED, Data Warehouse, and TSS) are essentially fully funded through May 2024.</a:t>
            </a:r>
          </a:p>
        </p:txBody>
      </p:sp>
      <p:sp>
        <p:nvSpPr>
          <p:cNvPr id="4" name="Slide Number Placeholder 3"/>
          <p:cNvSpPr>
            <a:spLocks noGrp="1"/>
          </p:cNvSpPr>
          <p:nvPr>
            <p:ph type="sldNum" sz="quarter" idx="5"/>
          </p:nvPr>
        </p:nvSpPr>
        <p:spPr/>
        <p:txBody>
          <a:bodyPr/>
          <a:lstStyle/>
          <a:p>
            <a:fld id="{F1A58ECB-29C5-42B4-BB0D-0349014678DF}" type="slidenum">
              <a:rPr lang="en-US" smtClean="0"/>
              <a:pPr/>
              <a:t>17</a:t>
            </a:fld>
            <a:endParaRPr lang="en-US" dirty="0"/>
          </a:p>
        </p:txBody>
      </p:sp>
    </p:spTree>
    <p:extLst>
      <p:ext uri="{BB962C8B-B14F-4D97-AF65-F5344CB8AC3E}">
        <p14:creationId xmlns:p14="http://schemas.microsoft.com/office/powerpoint/2010/main" val="1811703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mean from a planning and timing perspective? Here’s a sort of “funding and risk calendar” to illustrate where the rubber meets the road. As of today, we have 11 months before it all goes away, but only about six months before impactful decisions may have start being made, to put it realistically.</a:t>
            </a:r>
          </a:p>
        </p:txBody>
      </p:sp>
      <p:sp>
        <p:nvSpPr>
          <p:cNvPr id="4" name="Slide Number Placeholder 3"/>
          <p:cNvSpPr>
            <a:spLocks noGrp="1"/>
          </p:cNvSpPr>
          <p:nvPr>
            <p:ph type="sldNum" sz="quarter" idx="5"/>
          </p:nvPr>
        </p:nvSpPr>
        <p:spPr/>
        <p:txBody>
          <a:bodyPr/>
          <a:lstStyle/>
          <a:p>
            <a:fld id="{F1A58ECB-29C5-42B4-BB0D-0349014678DF}" type="slidenum">
              <a:rPr lang="en-US" smtClean="0"/>
              <a:pPr/>
              <a:t>18</a:t>
            </a:fld>
            <a:endParaRPr lang="en-US" dirty="0"/>
          </a:p>
        </p:txBody>
      </p:sp>
    </p:spTree>
    <p:extLst>
      <p:ext uri="{BB962C8B-B14F-4D97-AF65-F5344CB8AC3E}">
        <p14:creationId xmlns:p14="http://schemas.microsoft.com/office/powerpoint/2010/main" val="1969652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rgbClr val="000000"/>
              </a:solidFill>
            </a:endParaRPr>
          </a:p>
          <a:p>
            <a:pPr defTabSz="931774">
              <a:defRPr/>
            </a:pPr>
            <a:endParaRPr lang="en-US" dirty="0">
              <a:solidFill>
                <a:srgbClr val="000000"/>
              </a:solidFill>
            </a:endParaRPr>
          </a:p>
          <a:p>
            <a:pPr defTabSz="931774">
              <a:defRPr/>
            </a:pPr>
            <a:endParaRPr lang="en-US" dirty="0">
              <a:solidFill>
                <a:srgbClr val="000000"/>
              </a:solidFill>
            </a:endParaRPr>
          </a:p>
          <a:p>
            <a:pPr defTabSz="931774">
              <a:defRPr/>
            </a:pPr>
            <a:endParaRPr lang="en-US" dirty="0">
              <a:solidFill>
                <a:srgbClr val="000000"/>
              </a:solidFill>
            </a:endParaRPr>
          </a:p>
          <a:p>
            <a:pPr defTabSz="931774">
              <a:defRPr/>
            </a:pPr>
            <a:endParaRPr lang="en-US" dirty="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28530-C8D8-4CB0-B063-7A233D0DEF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80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Takeaway: The Data Warehouse was intended to save significant money over time for agencies that need to do modeling and manage modeling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A58ECB-29C5-42B4-BB0D-0349014678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646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primary destinations on the Data Warehouse website, categorized according to their functional domain – modeling, emissions, monitoring, and the related documentation for each.</a:t>
            </a:r>
          </a:p>
        </p:txBody>
      </p:sp>
      <p:sp>
        <p:nvSpPr>
          <p:cNvPr id="4" name="Slide Number Placeholder 3"/>
          <p:cNvSpPr>
            <a:spLocks noGrp="1"/>
          </p:cNvSpPr>
          <p:nvPr>
            <p:ph type="sldNum" sz="quarter" idx="5"/>
          </p:nvPr>
        </p:nvSpPr>
        <p:spPr/>
        <p:txBody>
          <a:bodyPr/>
          <a:lstStyle/>
          <a:p>
            <a:fld id="{F1A58ECB-29C5-42B4-BB0D-0349014678DF}" type="slidenum">
              <a:rPr lang="en-US" smtClean="0"/>
              <a:pPr/>
              <a:t>3</a:t>
            </a:fld>
            <a:endParaRPr lang="en-US" dirty="0"/>
          </a:p>
        </p:txBody>
      </p:sp>
    </p:spTree>
    <p:extLst>
      <p:ext uri="{BB962C8B-B14F-4D97-AF65-F5344CB8AC3E}">
        <p14:creationId xmlns:p14="http://schemas.microsoft.com/office/powerpoint/2010/main" val="48367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representative list of modeling platform data requests, summarized to show organizational composition and intended use.</a:t>
            </a:r>
          </a:p>
        </p:txBody>
      </p:sp>
      <p:sp>
        <p:nvSpPr>
          <p:cNvPr id="4" name="Slide Number Placeholder 3"/>
          <p:cNvSpPr>
            <a:spLocks noGrp="1"/>
          </p:cNvSpPr>
          <p:nvPr>
            <p:ph type="sldNum" sz="quarter" idx="5"/>
          </p:nvPr>
        </p:nvSpPr>
        <p:spPr/>
        <p:txBody>
          <a:bodyPr/>
          <a:lstStyle/>
          <a:p>
            <a:fld id="{F1A58ECB-29C5-42B4-BB0D-0349014678DF}" type="slidenum">
              <a:rPr lang="en-US" smtClean="0"/>
              <a:pPr/>
              <a:t>4</a:t>
            </a:fld>
            <a:endParaRPr lang="en-US" dirty="0"/>
          </a:p>
        </p:txBody>
      </p:sp>
    </p:spTree>
    <p:extLst>
      <p:ext uri="{BB962C8B-B14F-4D97-AF65-F5344CB8AC3E}">
        <p14:creationId xmlns:p14="http://schemas.microsoft.com/office/powerpoint/2010/main" val="172724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one get modeling platform data from the Data Warehouse? By filling out the Data Request Form, which is the primary method for browsing, understanding, identifying, and downloading large sets of modeling data from the website.</a:t>
            </a:r>
          </a:p>
        </p:txBody>
      </p:sp>
      <p:sp>
        <p:nvSpPr>
          <p:cNvPr id="4" name="Slide Number Placeholder 3"/>
          <p:cNvSpPr>
            <a:spLocks noGrp="1"/>
          </p:cNvSpPr>
          <p:nvPr>
            <p:ph type="sldNum" sz="quarter" idx="5"/>
          </p:nvPr>
        </p:nvSpPr>
        <p:spPr/>
        <p:txBody>
          <a:bodyPr/>
          <a:lstStyle/>
          <a:p>
            <a:fld id="{F1A58ECB-29C5-42B4-BB0D-0349014678DF}" type="slidenum">
              <a:rPr lang="en-US" smtClean="0"/>
              <a:pPr/>
              <a:t>5</a:t>
            </a:fld>
            <a:endParaRPr lang="en-US" dirty="0"/>
          </a:p>
        </p:txBody>
      </p:sp>
    </p:spTree>
    <p:extLst>
      <p:ext uri="{BB962C8B-B14F-4D97-AF65-F5344CB8AC3E}">
        <p14:creationId xmlns:p14="http://schemas.microsoft.com/office/powerpoint/2010/main" val="192544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breakdown of website usage by </a:t>
            </a:r>
            <a:r>
              <a:rPr lang="en-US" b="1" dirty="0"/>
              <a:t>page</a:t>
            </a:r>
            <a:r>
              <a:rPr lang="en-US" dirty="0"/>
              <a:t> and </a:t>
            </a:r>
            <a:r>
              <a:rPr lang="en-US" b="1" dirty="0"/>
              <a:t>data product</a:t>
            </a:r>
            <a:r>
              <a:rPr lang="en-US" dirty="0"/>
              <a:t>, showing the top 15 most used resources on the Data Warehouse website.</a:t>
            </a:r>
          </a:p>
        </p:txBody>
      </p:sp>
      <p:sp>
        <p:nvSpPr>
          <p:cNvPr id="4" name="Slide Number Placeholder 3"/>
          <p:cNvSpPr>
            <a:spLocks noGrp="1"/>
          </p:cNvSpPr>
          <p:nvPr>
            <p:ph type="sldNum" sz="quarter" idx="5"/>
          </p:nvPr>
        </p:nvSpPr>
        <p:spPr/>
        <p:txBody>
          <a:bodyPr/>
          <a:lstStyle/>
          <a:p>
            <a:fld id="{F1A58ECB-29C5-42B4-BB0D-0349014678DF}" type="slidenum">
              <a:rPr lang="en-US" smtClean="0"/>
              <a:pPr/>
              <a:t>6</a:t>
            </a:fld>
            <a:endParaRPr lang="en-US" dirty="0"/>
          </a:p>
        </p:txBody>
      </p:sp>
    </p:spTree>
    <p:extLst>
      <p:ext uri="{BB962C8B-B14F-4D97-AF65-F5344CB8AC3E}">
        <p14:creationId xmlns:p14="http://schemas.microsoft.com/office/powerpoint/2010/main" val="418498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breakdown of website </a:t>
            </a:r>
            <a:r>
              <a:rPr lang="en-US" b="1" dirty="0"/>
              <a:t>membership</a:t>
            </a:r>
            <a:r>
              <a:rPr lang="en-US" dirty="0"/>
              <a:t> by organization and agency, showing the top 15 organizations in terms of numbers of registered users.</a:t>
            </a:r>
          </a:p>
          <a:p>
            <a:endParaRPr lang="en-US" dirty="0"/>
          </a:p>
        </p:txBody>
      </p:sp>
      <p:sp>
        <p:nvSpPr>
          <p:cNvPr id="4" name="Slide Number Placeholder 3"/>
          <p:cNvSpPr>
            <a:spLocks noGrp="1"/>
          </p:cNvSpPr>
          <p:nvPr>
            <p:ph type="sldNum" sz="quarter" idx="5"/>
          </p:nvPr>
        </p:nvSpPr>
        <p:spPr/>
        <p:txBody>
          <a:bodyPr/>
          <a:lstStyle/>
          <a:p>
            <a:fld id="{F1A58ECB-29C5-42B4-BB0D-0349014678DF}" type="slidenum">
              <a:rPr lang="en-US" smtClean="0"/>
              <a:pPr/>
              <a:t>7</a:t>
            </a:fld>
            <a:endParaRPr lang="en-US" dirty="0"/>
          </a:p>
        </p:txBody>
      </p:sp>
    </p:spTree>
    <p:extLst>
      <p:ext uri="{BB962C8B-B14F-4D97-AF65-F5344CB8AC3E}">
        <p14:creationId xmlns:p14="http://schemas.microsoft.com/office/powerpoint/2010/main" val="62196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breakdown of actual website </a:t>
            </a:r>
            <a:r>
              <a:rPr lang="en-US" b="1" dirty="0"/>
              <a:t>usage</a:t>
            </a:r>
            <a:r>
              <a:rPr lang="en-US" dirty="0"/>
              <a:t> by organization and agency, showing the top 15 organizations in terms of page and product usage. And if you toggle between this chart and the previous one, you’ll see that the membership and usage breakdown is very similar.</a:t>
            </a:r>
          </a:p>
          <a:p>
            <a:endParaRPr lang="en-US" dirty="0"/>
          </a:p>
        </p:txBody>
      </p:sp>
      <p:sp>
        <p:nvSpPr>
          <p:cNvPr id="4" name="Slide Number Placeholder 3"/>
          <p:cNvSpPr>
            <a:spLocks noGrp="1"/>
          </p:cNvSpPr>
          <p:nvPr>
            <p:ph type="sldNum" sz="quarter" idx="5"/>
          </p:nvPr>
        </p:nvSpPr>
        <p:spPr/>
        <p:txBody>
          <a:bodyPr/>
          <a:lstStyle/>
          <a:p>
            <a:fld id="{F1A58ECB-29C5-42B4-BB0D-0349014678DF}" type="slidenum">
              <a:rPr lang="en-US" smtClean="0"/>
              <a:pPr/>
              <a:t>8</a:t>
            </a:fld>
            <a:endParaRPr lang="en-US" dirty="0"/>
          </a:p>
        </p:txBody>
      </p:sp>
    </p:spTree>
    <p:extLst>
      <p:ext uri="{BB962C8B-B14F-4D97-AF65-F5344CB8AC3E}">
        <p14:creationId xmlns:p14="http://schemas.microsoft.com/office/powerpoint/2010/main" val="1280572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Data Warehouse from an physical equipment perspective? Pictured here is one of the three large file servers used to store and manage the modeling platform data. Each of these 4U file servers has 36 hard drives in a RAID configuration. We have three of these so far, for a total of about 1 Petabyte of total storage, about 95% of which is in use between primary data storage and backup.</a:t>
            </a:r>
          </a:p>
        </p:txBody>
      </p:sp>
      <p:sp>
        <p:nvSpPr>
          <p:cNvPr id="4" name="Slide Number Placeholder 3"/>
          <p:cNvSpPr>
            <a:spLocks noGrp="1"/>
          </p:cNvSpPr>
          <p:nvPr>
            <p:ph type="sldNum" sz="quarter" idx="5"/>
          </p:nvPr>
        </p:nvSpPr>
        <p:spPr/>
        <p:txBody>
          <a:bodyPr/>
          <a:lstStyle/>
          <a:p>
            <a:fld id="{F1A58ECB-29C5-42B4-BB0D-0349014678DF}" type="slidenum">
              <a:rPr lang="en-US" smtClean="0"/>
              <a:pPr/>
              <a:t>9</a:t>
            </a:fld>
            <a:endParaRPr lang="en-US" dirty="0"/>
          </a:p>
        </p:txBody>
      </p:sp>
    </p:spTree>
    <p:extLst>
      <p:ext uri="{BB962C8B-B14F-4D97-AF65-F5344CB8AC3E}">
        <p14:creationId xmlns:p14="http://schemas.microsoft.com/office/powerpoint/2010/main" val="80416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C22BA-04FC-4942-950A-2721AE760553}"/>
              </a:ext>
            </a:extLst>
          </p:cNvPr>
          <p:cNvPicPr>
            <a:picLocks noChangeAspect="1"/>
          </p:cNvPicPr>
          <p:nvPr userDrawn="1"/>
        </p:nvPicPr>
        <p:blipFill>
          <a:blip r:embed="rId2"/>
          <a:stretch>
            <a:fillRect/>
          </a:stretch>
        </p:blipFill>
        <p:spPr>
          <a:xfrm>
            <a:off x="0" y="0"/>
            <a:ext cx="9144000" cy="552450"/>
          </a:xfrm>
          <a:prstGeom prst="rect">
            <a:avLst/>
          </a:prstGeom>
        </p:spPr>
      </p:pic>
    </p:spTree>
    <p:extLst>
      <p:ext uri="{BB962C8B-B14F-4D97-AF65-F5344CB8AC3E}">
        <p14:creationId xmlns:p14="http://schemas.microsoft.com/office/powerpoint/2010/main" val="8301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BD2A4-3F3F-4B51-B79A-3C9ACAB94DF0}" type="datetimeFigureOut">
              <a:rPr lang="en-US" smtClean="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419566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BD2A4-3F3F-4B51-B79A-3C9ACAB94DF0}" type="datetimeFigureOut">
              <a:rPr lang="en-US" smtClean="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828471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74070A-D817-4C34-88A6-A1FE41FE81B0}"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4B3C-C472-45C2-8A8E-554582733978}" type="slidenum">
              <a:rPr lang="en-US" smtClean="0"/>
              <a:t>‹#›</a:t>
            </a:fld>
            <a:endParaRPr lang="en-US"/>
          </a:p>
        </p:txBody>
      </p:sp>
    </p:spTree>
    <p:extLst>
      <p:ext uri="{BB962C8B-B14F-4D97-AF65-F5344CB8AC3E}">
        <p14:creationId xmlns:p14="http://schemas.microsoft.com/office/powerpoint/2010/main" val="771784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noFill/>
        </p:spPr>
        <p:txBody>
          <a:bodyPr/>
          <a:lstStyle/>
          <a:p>
            <a:fld id="{BDBB1C0A-EC95-422B-ABF2-28352430446C}" type="datetime4">
              <a:rPr lang="en-US" smtClean="0"/>
              <a:t>July 5,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77000"/>
            <a:ext cx="2133600" cy="365125"/>
          </a:xfrm>
        </p:spPr>
        <p:txBody>
          <a:bodyPr/>
          <a:lstStyle/>
          <a:p>
            <a:fld id="{9443E677-3BEE-4081-B3F1-3D00D0C160F5}" type="slidenum">
              <a:rPr lang="en-US" smtClean="0"/>
              <a:t>‹#›</a:t>
            </a:fld>
            <a:endParaRPr lang="en-US" dirty="0"/>
          </a:p>
        </p:txBody>
      </p:sp>
      <p:pic>
        <p:nvPicPr>
          <p:cNvPr id="3" name="Picture 2">
            <a:extLst>
              <a:ext uri="{FF2B5EF4-FFF2-40B4-BE49-F238E27FC236}">
                <a16:creationId xmlns:a16="http://schemas.microsoft.com/office/drawing/2014/main" id="{1B39E0E2-F38B-41E2-9216-E6885058B5AC}"/>
              </a:ext>
            </a:extLst>
          </p:cNvPr>
          <p:cNvPicPr>
            <a:picLocks noChangeAspect="1"/>
          </p:cNvPicPr>
          <p:nvPr userDrawn="1"/>
        </p:nvPicPr>
        <p:blipFill>
          <a:blip r:embed="rId2"/>
          <a:stretch>
            <a:fillRect/>
          </a:stretch>
        </p:blipFill>
        <p:spPr>
          <a:xfrm>
            <a:off x="0" y="0"/>
            <a:ext cx="9144000" cy="561975"/>
          </a:xfrm>
          <a:prstGeom prst="rect">
            <a:avLst/>
          </a:prstGeom>
        </p:spPr>
      </p:pic>
    </p:spTree>
    <p:extLst>
      <p:ext uri="{BB962C8B-B14F-4D97-AF65-F5344CB8AC3E}">
        <p14:creationId xmlns:p14="http://schemas.microsoft.com/office/powerpoint/2010/main" val="2794953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F73AAA-B7B1-44AB-90AE-A877FF6B1B2B}" type="datetime4">
              <a:rPr lang="en-US" smtClean="0"/>
              <a:t>July 5,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77000"/>
            <a:ext cx="2133600" cy="365125"/>
          </a:xfrm>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147271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noFill/>
        </p:spPr>
        <p:txBody>
          <a:bodyPr/>
          <a:lstStyle/>
          <a:p>
            <a:fld id="{BDBB1C0A-EC95-422B-ABF2-28352430446C}" type="datetime4">
              <a:rPr lang="en-US" smtClean="0"/>
              <a:t>July 5,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77000"/>
            <a:ext cx="2133600" cy="365125"/>
          </a:xfrm>
        </p:spPr>
        <p:txBody>
          <a:bodyPr/>
          <a:lstStyle/>
          <a:p>
            <a:fld id="{9443E677-3BEE-4081-B3F1-3D00D0C160F5}" type="slidenum">
              <a:rPr lang="en-US" smtClean="0"/>
              <a:t>‹#›</a:t>
            </a:fld>
            <a:endParaRPr lang="en-US" dirty="0"/>
          </a:p>
        </p:txBody>
      </p:sp>
      <p:pic>
        <p:nvPicPr>
          <p:cNvPr id="3" name="Picture 2">
            <a:extLst>
              <a:ext uri="{FF2B5EF4-FFF2-40B4-BE49-F238E27FC236}">
                <a16:creationId xmlns:a16="http://schemas.microsoft.com/office/drawing/2014/main" id="{1B39E0E2-F38B-41E2-9216-E6885058B5AC}"/>
              </a:ext>
            </a:extLst>
          </p:cNvPr>
          <p:cNvPicPr>
            <a:picLocks noChangeAspect="1"/>
          </p:cNvPicPr>
          <p:nvPr userDrawn="1"/>
        </p:nvPicPr>
        <p:blipFill>
          <a:blip r:embed="rId2"/>
          <a:stretch>
            <a:fillRect/>
          </a:stretch>
        </p:blipFill>
        <p:spPr>
          <a:xfrm>
            <a:off x="0" y="0"/>
            <a:ext cx="9144000" cy="561975"/>
          </a:xfrm>
          <a:prstGeom prst="rect">
            <a:avLst/>
          </a:prstGeom>
        </p:spPr>
      </p:pic>
    </p:spTree>
    <p:extLst>
      <p:ext uri="{BB962C8B-B14F-4D97-AF65-F5344CB8AC3E}">
        <p14:creationId xmlns:p14="http://schemas.microsoft.com/office/powerpoint/2010/main" val="1321924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7B7B3-A2C2-4D21-898B-333325E91E39}"/>
              </a:ext>
            </a:extLst>
          </p:cNvPr>
          <p:cNvPicPr>
            <a:picLocks noChangeAspect="1"/>
          </p:cNvPicPr>
          <p:nvPr userDrawn="1"/>
        </p:nvPicPr>
        <p:blipFill>
          <a:blip r:embed="rId2"/>
          <a:stretch>
            <a:fillRect/>
          </a:stretch>
        </p:blipFill>
        <p:spPr>
          <a:xfrm>
            <a:off x="0" y="0"/>
            <a:ext cx="9144000" cy="552450"/>
          </a:xfrm>
          <a:prstGeom prst="rect">
            <a:avLst/>
          </a:prstGeom>
        </p:spPr>
      </p:pic>
    </p:spTree>
    <p:extLst>
      <p:ext uri="{BB962C8B-B14F-4D97-AF65-F5344CB8AC3E}">
        <p14:creationId xmlns:p14="http://schemas.microsoft.com/office/powerpoint/2010/main" val="3903758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B8BCAF-DD73-4E7F-9872-17A81AF40BC7}"/>
              </a:ext>
            </a:extLst>
          </p:cNvPr>
          <p:cNvPicPr>
            <a:picLocks noChangeAspect="1"/>
          </p:cNvPicPr>
          <p:nvPr userDrawn="1"/>
        </p:nvPicPr>
        <p:blipFill>
          <a:blip r:embed="rId2"/>
          <a:stretch>
            <a:fillRect/>
          </a:stretch>
        </p:blipFill>
        <p:spPr>
          <a:xfrm>
            <a:off x="0" y="0"/>
            <a:ext cx="9144000" cy="428625"/>
          </a:xfrm>
          <a:prstGeom prst="rect">
            <a:avLst/>
          </a:prstGeom>
        </p:spPr>
      </p:pic>
    </p:spTree>
    <p:extLst>
      <p:ext uri="{BB962C8B-B14F-4D97-AF65-F5344CB8AC3E}">
        <p14:creationId xmlns:p14="http://schemas.microsoft.com/office/powerpoint/2010/main" val="2336599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F3F583-78DD-4CC4-AC84-8B685A007DEC}"/>
              </a:ext>
            </a:extLst>
          </p:cNvPr>
          <p:cNvPicPr>
            <a:picLocks noChangeAspect="1"/>
          </p:cNvPicPr>
          <p:nvPr userDrawn="1"/>
        </p:nvPicPr>
        <p:blipFill>
          <a:blip r:embed="rId2"/>
          <a:stretch>
            <a:fillRect/>
          </a:stretch>
        </p:blipFill>
        <p:spPr>
          <a:xfrm>
            <a:off x="0" y="0"/>
            <a:ext cx="9144000" cy="552450"/>
          </a:xfrm>
          <a:prstGeom prst="rect">
            <a:avLst/>
          </a:prstGeom>
        </p:spPr>
      </p:pic>
    </p:spTree>
    <p:extLst>
      <p:ext uri="{BB962C8B-B14F-4D97-AF65-F5344CB8AC3E}">
        <p14:creationId xmlns:p14="http://schemas.microsoft.com/office/powerpoint/2010/main" val="3862062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79517-24C8-4957-BC16-68609D76D39C}" type="datetime4">
              <a:rPr lang="en-US" smtClean="0"/>
              <a:t>July 5,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29069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1821" cy="703919"/>
          </a:xfrm>
          <a:prstGeom prst="rect">
            <a:avLst/>
          </a:prstGeom>
        </p:spPr>
      </p:pic>
      <p:sp>
        <p:nvSpPr>
          <p:cNvPr id="2" name="Title 1"/>
          <p:cNvSpPr>
            <a:spLocks noGrp="1"/>
          </p:cNvSpPr>
          <p:nvPr>
            <p:ph type="title"/>
          </p:nvPr>
        </p:nvSpPr>
        <p:spPr>
          <a:xfrm>
            <a:off x="456110" y="457200"/>
            <a:ext cx="82296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CBD2A4-3F3F-4B51-B79A-3C9ACAB94DF0}" type="datetimeFigureOut">
              <a:rPr lang="en-US" smtClean="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3163350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B1028E-45D5-4B8E-97C2-9C84030B9194}" type="datetime4">
              <a:rPr lang="en-US" smtClean="0"/>
              <a:t>July 5,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1862672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F2D8CF-5675-42D3-BC48-08117402E3A1}" type="datetime4">
              <a:rPr lang="en-US" smtClean="0"/>
              <a:t>July 5, 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2061547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20F090-35D4-4668-A1C8-02DCD583B0F7}" type="datetime4">
              <a:rPr lang="en-US" smtClean="0"/>
              <a:t>July 5, 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2137430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6C0A67-6485-47B2-874C-2DC3A8063B4F}" type="datetime4">
              <a:rPr lang="en-US" smtClean="0"/>
              <a:t>July 5, 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1666618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1D7F0C-9D7B-4A7E-BA0E-243E2D5C39A6}" type="datetime4">
              <a:rPr lang="en-US" smtClean="0"/>
              <a:t>July 5,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2512118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B0B76F-A0B2-4B1F-BD66-C6978ECBECA6}" type="datetime4">
              <a:rPr lang="en-US" smtClean="0"/>
              <a:t>July 5, 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201422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85457C-1A0C-492C-A949-14E25CE5FCDD}" type="datetime4">
              <a:rPr lang="en-US" smtClean="0"/>
              <a:t>July 5,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4197947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863F36-BCE9-4EAD-B036-22176C76DD0C}" type="datetime4">
              <a:rPr lang="en-US" smtClean="0"/>
              <a:t>July 5, 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dirty="0"/>
          </a:p>
        </p:txBody>
      </p:sp>
    </p:spTree>
    <p:extLst>
      <p:ext uri="{BB962C8B-B14F-4D97-AF65-F5344CB8AC3E}">
        <p14:creationId xmlns:p14="http://schemas.microsoft.com/office/powerpoint/2010/main" val="2486257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43CF5D3-F21D-4554-863A-0AFD3338D0E7}" type="datetimeFigureOut">
              <a:rPr lang="en-US" smtClean="0"/>
              <a:t>7/5/2023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1472471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noFill/>
        </p:spPr>
        <p:txBody>
          <a:bodyPr/>
          <a:lstStyle/>
          <a:p>
            <a:fld id="{F43CF5D3-F21D-4554-863A-0AFD3338D0E7}"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a:p>
        </p:txBody>
      </p:sp>
      <p:pic>
        <p:nvPicPr>
          <p:cNvPr id="7" name="Picture 6">
            <a:extLst>
              <a:ext uri="{FF2B5EF4-FFF2-40B4-BE49-F238E27FC236}">
                <a16:creationId xmlns:a16="http://schemas.microsoft.com/office/drawing/2014/main" id="{7D7B3829-6CA4-4BD7-8BA0-90D3B57E5C4D}"/>
              </a:ext>
            </a:extLst>
          </p:cNvPr>
          <p:cNvPicPr>
            <a:picLocks noChangeAspect="1"/>
          </p:cNvPicPr>
          <p:nvPr userDrawn="1"/>
        </p:nvPicPr>
        <p:blipFill>
          <a:blip r:embed="rId2"/>
          <a:stretch>
            <a:fillRect/>
          </a:stretch>
        </p:blipFill>
        <p:spPr>
          <a:xfrm>
            <a:off x="0" y="0"/>
            <a:ext cx="9144000" cy="560832"/>
          </a:xfrm>
          <a:prstGeom prst="rect">
            <a:avLst/>
          </a:prstGeom>
        </p:spPr>
      </p:pic>
    </p:spTree>
    <p:extLst>
      <p:ext uri="{BB962C8B-B14F-4D97-AF65-F5344CB8AC3E}">
        <p14:creationId xmlns:p14="http://schemas.microsoft.com/office/powerpoint/2010/main" val="80752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CBD2A4-3F3F-4B51-B79A-3C9ACAB94DF0}" type="datetimeFigureOut">
              <a:rPr lang="en-US" smtClean="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2948073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3CF5D3-F21D-4554-863A-0AFD3338D0E7}"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2558480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3CF5D3-F21D-4554-863A-0AFD3338D0E7}"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266106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3CF5D3-F21D-4554-863A-0AFD3338D0E7}" type="datetimeFigureOut">
              <a:rPr lang="en-US" smtClean="0"/>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3169026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3CF5D3-F21D-4554-863A-0AFD3338D0E7}" type="datetimeFigureOut">
              <a:rPr lang="en-US" smtClean="0"/>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2774317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3CF5D3-F21D-4554-863A-0AFD3338D0E7}" type="datetimeFigureOut">
              <a:rPr lang="en-US" smtClean="0"/>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1055252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CF5D3-F21D-4554-863A-0AFD3338D0E7}"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3420641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3CF5D3-F21D-4554-863A-0AFD3338D0E7}" type="datetimeFigureOut">
              <a:rPr lang="en-US" smtClean="0"/>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1622275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3CF5D3-F21D-4554-863A-0AFD3338D0E7}"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1041775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3CF5D3-F21D-4554-863A-0AFD3338D0E7}" type="datetimeFigureOut">
              <a:rPr lang="en-US" smtClean="0"/>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3E677-3BEE-4081-B3F1-3D00D0C160F5}" type="slidenum">
              <a:rPr lang="en-US" smtClean="0"/>
              <a:t>‹#›</a:t>
            </a:fld>
            <a:endParaRPr lang="en-US"/>
          </a:p>
        </p:txBody>
      </p:sp>
    </p:spTree>
    <p:extLst>
      <p:ext uri="{BB962C8B-B14F-4D97-AF65-F5344CB8AC3E}">
        <p14:creationId xmlns:p14="http://schemas.microsoft.com/office/powerpoint/2010/main" val="398132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CBD2A4-3F3F-4B51-B79A-3C9ACAB94DF0}" type="datetimeFigureOut">
              <a:rPr lang="en-US" smtClean="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297492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CBD2A4-3F3F-4B51-B79A-3C9ACAB94DF0}" type="datetimeFigureOut">
              <a:rPr lang="en-US" smtClean="0"/>
              <a:pPr/>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157774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CBD2A4-3F3F-4B51-B79A-3C9ACAB94DF0}" type="datetimeFigureOut">
              <a:rPr lang="en-US" smtClean="0"/>
              <a:pPr/>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298436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BD2A4-3F3F-4B51-B79A-3C9ACAB94DF0}" type="datetimeFigureOut">
              <a:rPr lang="en-US" smtClean="0"/>
              <a:pPr/>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375776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CBD2A4-3F3F-4B51-B79A-3C9ACAB94DF0}" type="datetimeFigureOut">
              <a:rPr lang="en-US" smtClean="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406529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CBD2A4-3F3F-4B51-B79A-3C9ACAB94DF0}" type="datetimeFigureOut">
              <a:rPr lang="en-US" smtClean="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325895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BD2A4-3F3F-4B51-B79A-3C9ACAB94DF0}" type="datetimeFigureOut">
              <a:rPr lang="en-US" smtClean="0"/>
              <a:pPr/>
              <a:t>7/5/2023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A1647-9CB5-4239-A8CF-E4E0F3005F5F}" type="slidenum">
              <a:rPr lang="en-US" smtClean="0"/>
              <a:pPr/>
              <a:t>‹#›</a:t>
            </a:fld>
            <a:endParaRPr lang="en-US" dirty="0"/>
          </a:p>
        </p:txBody>
      </p:sp>
    </p:spTree>
    <p:extLst>
      <p:ext uri="{BB962C8B-B14F-4D97-AF65-F5344CB8AC3E}">
        <p14:creationId xmlns:p14="http://schemas.microsoft.com/office/powerpoint/2010/main" val="2960853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DDD4E-3604-4351-88A3-CAAD22119F6E}" type="datetime4">
              <a:rPr lang="en-US" smtClean="0"/>
              <a:t>July 5, 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3E677-3BEE-4081-B3F1-3D00D0C160F5}" type="slidenum">
              <a:rPr lang="en-US" smtClean="0"/>
              <a:t>‹#›</a:t>
            </a:fld>
            <a:endParaRPr lang="en-US" dirty="0"/>
          </a:p>
        </p:txBody>
      </p:sp>
    </p:spTree>
    <p:extLst>
      <p:ext uri="{BB962C8B-B14F-4D97-AF65-F5344CB8AC3E}">
        <p14:creationId xmlns:p14="http://schemas.microsoft.com/office/powerpoint/2010/main" val="14767111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CF5D3-F21D-4554-863A-0AFD3338D0E7}" type="datetimeFigureOut">
              <a:rPr lang="en-US" smtClean="0"/>
              <a:t>7/5/2023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3E677-3BEE-4081-B3F1-3D00D0C160F5}" type="slidenum">
              <a:rPr lang="en-US" smtClean="0"/>
              <a:t>‹#›</a:t>
            </a:fld>
            <a:endParaRPr lang="en-US"/>
          </a:p>
        </p:txBody>
      </p:sp>
    </p:spTree>
    <p:extLst>
      <p:ext uri="{BB962C8B-B14F-4D97-AF65-F5344CB8AC3E}">
        <p14:creationId xmlns:p14="http://schemas.microsoft.com/office/powerpoint/2010/main" val="1524737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microsoft.com/office/2007/relationships/hdphoto" Target="../media/hdphoto1.wdp"/><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24.png"/><Relationship Id="rId5" Type="http://schemas.openxmlformats.org/officeDocument/2006/relationships/diagramQuickStyle" Target="../diagrams/quickStyle1.xml"/><Relationship Id="rId10" Type="http://schemas.openxmlformats.org/officeDocument/2006/relationships/image" Target="../media/image23.png"/><Relationship Id="rId4" Type="http://schemas.openxmlformats.org/officeDocument/2006/relationships/diagramLayout" Target="../diagrams/layout1.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views.cira.colostate.edu/iwdw"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views.cira.colostate.edu/iwdw/Emissions/ReviewTool.aspx" TargetMode="External"/><Relationship Id="rId13" Type="http://schemas.openxmlformats.org/officeDocument/2006/relationships/hyperlink" Target="https://views.cira.colostate.edu/iwdw/News/" TargetMode="External"/><Relationship Id="rId3" Type="http://schemas.openxmlformats.org/officeDocument/2006/relationships/hyperlink" Target="https://views.cira.colostate.edu/iwdw/" TargetMode="External"/><Relationship Id="rId7" Type="http://schemas.openxmlformats.org/officeDocument/2006/relationships/hyperlink" Target="https://views.cira.colostate.edu/iwdw/SourceApportionment/" TargetMode="External"/><Relationship Id="rId12" Type="http://schemas.openxmlformats.org/officeDocument/2006/relationships/hyperlink" Target="https://views.cira.colostate.edu/iwdw/Doc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views.cira.colostate.edu/iwdw/Modeling/MtoBrowser.aspx" TargetMode="External"/><Relationship Id="rId11" Type="http://schemas.openxmlformats.org/officeDocument/2006/relationships/hyperlink" Target="https://views.cira.colostate.edu/wiki" TargetMode="External"/><Relationship Id="rId5" Type="http://schemas.openxmlformats.org/officeDocument/2006/relationships/hyperlink" Target="https://views.cira.colostate.edu/iwdww/ImageBrowser/Default.aspx?title=Model%20Performance%20Evaluation%20Plots&amp;lmfileid=HtmlTemplateFile&amp;lmid=IwdwMpePlots_Group1&amp;csfid=ExpressToolsMetadataFile&amp;csid=Annual_Extinction_MPE&amp;spi=1" TargetMode="External"/><Relationship Id="rId15" Type="http://schemas.openxmlformats.org/officeDocument/2006/relationships/image" Target="../media/image9.png"/><Relationship Id="rId10" Type="http://schemas.openxmlformats.org/officeDocument/2006/relationships/hyperlink" Target="https://views.cira.colostate.edu/iwdw/Monitoring/" TargetMode="External"/><Relationship Id="rId4" Type="http://schemas.openxmlformats.org/officeDocument/2006/relationships/hyperlink" Target="https://views.cira.colostate.edu/iwdw/RequestData/Default.aspx?pid=NEIC_2016_V2" TargetMode="External"/><Relationship Id="rId9" Type="http://schemas.openxmlformats.org/officeDocument/2006/relationships/hyperlink" Target="https://views.cira.colostate.edu/iwdww/EIB/" TargetMode="External"/><Relationship Id="rId14" Type="http://schemas.openxmlformats.org/officeDocument/2006/relationships/hyperlink" Target="https://views.cira.colostate.edu/iwdw/Hel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views.cira.colostate.edu/iwdw/RequestData/Default.aspx?pid=NEIC_2016_V2" TargetMode="External"/><Relationship Id="rId5" Type="http://schemas.openxmlformats.org/officeDocument/2006/relationships/image" Target="../media/image12.png"/><Relationship Id="rId4" Type="http://schemas.openxmlformats.org/officeDocument/2006/relationships/hyperlink" Target="https://views.cira.colostate.edu/iwdw/RequestData/Default.aspx?pid=NEIC_2016_V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60750F-D1C7-4001-9DE2-911797B34E97}"/>
              </a:ext>
            </a:extLst>
          </p:cNvPr>
          <p:cNvSpPr txBox="1"/>
          <p:nvPr/>
        </p:nvSpPr>
        <p:spPr>
          <a:xfrm>
            <a:off x="990600" y="3299698"/>
            <a:ext cx="7162800" cy="23391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4F81BD"/>
                </a:solidFill>
                <a:latin typeface="Calibri"/>
              </a:rPr>
              <a:t>IWDW Overview and Funding Update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a:rPr>
              <a:t>WRAP Board Monthly Meeting</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latin typeface="Calibri"/>
              </a:rPr>
              <a:t>July 5, 2023  10:00 a.m. (Mountain)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rgbClr val="0070C0"/>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chemeClr val="bg1">
                    <a:lumMod val="75000"/>
                  </a:schemeClr>
                </a:solidFill>
                <a:effectLst/>
                <a:uLnTx/>
                <a:uFillTx/>
                <a:latin typeface="Calibri"/>
              </a:rPr>
              <a:t>(Remote meeting via webinar)</a:t>
            </a:r>
          </a:p>
        </p:txBody>
      </p:sp>
      <p:pic>
        <p:nvPicPr>
          <p:cNvPr id="2" name="Picture 1">
            <a:extLst>
              <a:ext uri="{FF2B5EF4-FFF2-40B4-BE49-F238E27FC236}">
                <a16:creationId xmlns:a16="http://schemas.microsoft.com/office/drawing/2014/main" id="{8E14A25D-9762-4766-BCCC-D6F2DBC65EC6}"/>
              </a:ext>
            </a:extLst>
          </p:cNvPr>
          <p:cNvPicPr>
            <a:picLocks noChangeAspect="1"/>
          </p:cNvPicPr>
          <p:nvPr/>
        </p:nvPicPr>
        <p:blipFill>
          <a:blip r:embed="rId3"/>
          <a:stretch>
            <a:fillRect/>
          </a:stretch>
        </p:blipFill>
        <p:spPr>
          <a:xfrm>
            <a:off x="1828800" y="927465"/>
            <a:ext cx="1621155" cy="1752600"/>
          </a:xfrm>
          <a:prstGeom prst="rect">
            <a:avLst/>
          </a:prstGeom>
        </p:spPr>
      </p:pic>
      <p:sp>
        <p:nvSpPr>
          <p:cNvPr id="6" name="TextBox 5">
            <a:extLst>
              <a:ext uri="{FF2B5EF4-FFF2-40B4-BE49-F238E27FC236}">
                <a16:creationId xmlns:a16="http://schemas.microsoft.com/office/drawing/2014/main" id="{A1903AE3-BFB5-402B-96F4-2AB459D25942}"/>
              </a:ext>
            </a:extLst>
          </p:cNvPr>
          <p:cNvSpPr txBox="1"/>
          <p:nvPr/>
        </p:nvSpPr>
        <p:spPr>
          <a:xfrm>
            <a:off x="3765487" y="2057400"/>
            <a:ext cx="3886200" cy="369332"/>
          </a:xfrm>
          <a:prstGeom prst="rect">
            <a:avLst/>
          </a:prstGeom>
          <a:noFill/>
        </p:spPr>
        <p:txBody>
          <a:bodyPr wrap="square" lIns="0" rIns="0" rtlCol="0">
            <a:spAutoFit/>
          </a:bodyPr>
          <a:lstStyle/>
          <a:p>
            <a:r>
              <a:rPr lang="en-US" dirty="0">
                <a:solidFill>
                  <a:schemeClr val="tx2">
                    <a:lumMod val="60000"/>
                    <a:lumOff val="40000"/>
                  </a:schemeClr>
                </a:solidFill>
              </a:rPr>
              <a:t>Intermountain West Data Warehouse </a:t>
            </a:r>
          </a:p>
        </p:txBody>
      </p:sp>
      <p:pic>
        <p:nvPicPr>
          <p:cNvPr id="8" name="Picture 7">
            <a:extLst>
              <a:ext uri="{FF2B5EF4-FFF2-40B4-BE49-F238E27FC236}">
                <a16:creationId xmlns:a16="http://schemas.microsoft.com/office/drawing/2014/main" id="{49C49302-B19D-4313-A30F-2BFCE88249AD}"/>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733800" y="1219200"/>
            <a:ext cx="2743200" cy="838200"/>
          </a:xfrm>
          <a:prstGeom prst="rect">
            <a:avLst/>
          </a:prstGeom>
        </p:spPr>
      </p:pic>
    </p:spTree>
    <p:extLst>
      <p:ext uri="{BB962C8B-B14F-4D97-AF65-F5344CB8AC3E}">
        <p14:creationId xmlns:p14="http://schemas.microsoft.com/office/powerpoint/2010/main" val="2363051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BFFD09-5D95-4FF4-A3DE-3E5E22CE70CE}"/>
              </a:ext>
            </a:extLst>
          </p:cNvPr>
          <p:cNvPicPr>
            <a:picLocks noChangeAspect="1"/>
          </p:cNvPicPr>
          <p:nvPr/>
        </p:nvPicPr>
        <p:blipFill>
          <a:blip r:embed="rId3"/>
          <a:stretch>
            <a:fillRect/>
          </a:stretch>
        </p:blipFill>
        <p:spPr>
          <a:xfrm>
            <a:off x="364122" y="2198914"/>
            <a:ext cx="880647" cy="2009775"/>
          </a:xfrm>
          <a:prstGeom prst="rect">
            <a:avLst/>
          </a:prstGeom>
        </p:spPr>
      </p:pic>
      <p:pic>
        <p:nvPicPr>
          <p:cNvPr id="5" name="Picture 4">
            <a:extLst>
              <a:ext uri="{FF2B5EF4-FFF2-40B4-BE49-F238E27FC236}">
                <a16:creationId xmlns:a16="http://schemas.microsoft.com/office/drawing/2014/main" id="{8E6A1CDE-80F4-43A4-A247-0427519A70E3}"/>
              </a:ext>
            </a:extLst>
          </p:cNvPr>
          <p:cNvPicPr>
            <a:picLocks noChangeAspect="1"/>
          </p:cNvPicPr>
          <p:nvPr/>
        </p:nvPicPr>
        <p:blipFill>
          <a:blip r:embed="rId3"/>
          <a:stretch>
            <a:fillRect/>
          </a:stretch>
        </p:blipFill>
        <p:spPr>
          <a:xfrm>
            <a:off x="1583322" y="2198914"/>
            <a:ext cx="880647" cy="2009775"/>
          </a:xfrm>
          <a:prstGeom prst="rect">
            <a:avLst/>
          </a:prstGeom>
        </p:spPr>
      </p:pic>
      <p:pic>
        <p:nvPicPr>
          <p:cNvPr id="6" name="Picture 5">
            <a:extLst>
              <a:ext uri="{FF2B5EF4-FFF2-40B4-BE49-F238E27FC236}">
                <a16:creationId xmlns:a16="http://schemas.microsoft.com/office/drawing/2014/main" id="{7D376481-5B40-48C6-B0DD-04494DBBF883}"/>
              </a:ext>
            </a:extLst>
          </p:cNvPr>
          <p:cNvPicPr>
            <a:picLocks noChangeAspect="1"/>
          </p:cNvPicPr>
          <p:nvPr/>
        </p:nvPicPr>
        <p:blipFill>
          <a:blip r:embed="rId3"/>
          <a:stretch>
            <a:fillRect/>
          </a:stretch>
        </p:blipFill>
        <p:spPr>
          <a:xfrm>
            <a:off x="2819399" y="2201091"/>
            <a:ext cx="880647" cy="2009775"/>
          </a:xfrm>
          <a:prstGeom prst="rect">
            <a:avLst/>
          </a:prstGeom>
        </p:spPr>
      </p:pic>
      <p:pic>
        <p:nvPicPr>
          <p:cNvPr id="7" name="Picture 6">
            <a:extLst>
              <a:ext uri="{FF2B5EF4-FFF2-40B4-BE49-F238E27FC236}">
                <a16:creationId xmlns:a16="http://schemas.microsoft.com/office/drawing/2014/main" id="{24CA3CD3-0862-4E38-977D-7B2F7E629E40}"/>
              </a:ext>
            </a:extLst>
          </p:cNvPr>
          <p:cNvPicPr>
            <a:picLocks noChangeAspect="1"/>
          </p:cNvPicPr>
          <p:nvPr/>
        </p:nvPicPr>
        <p:blipFill>
          <a:blip r:embed="rId3"/>
          <a:stretch>
            <a:fillRect/>
          </a:stretch>
        </p:blipFill>
        <p:spPr>
          <a:xfrm>
            <a:off x="4055477" y="2198912"/>
            <a:ext cx="880647" cy="2009775"/>
          </a:xfrm>
          <a:prstGeom prst="rect">
            <a:avLst/>
          </a:prstGeom>
        </p:spPr>
      </p:pic>
      <p:sp>
        <p:nvSpPr>
          <p:cNvPr id="8" name="TextBox 7">
            <a:extLst>
              <a:ext uri="{FF2B5EF4-FFF2-40B4-BE49-F238E27FC236}">
                <a16:creationId xmlns:a16="http://schemas.microsoft.com/office/drawing/2014/main" id="{B66064ED-B7D7-48C6-AF06-98AC38D0653D}"/>
              </a:ext>
            </a:extLst>
          </p:cNvPr>
          <p:cNvSpPr txBox="1"/>
          <p:nvPr/>
        </p:nvSpPr>
        <p:spPr>
          <a:xfrm>
            <a:off x="499512" y="1752600"/>
            <a:ext cx="609865"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Web</a:t>
            </a:r>
          </a:p>
        </p:txBody>
      </p:sp>
      <p:sp>
        <p:nvSpPr>
          <p:cNvPr id="9" name="TextBox 8">
            <a:extLst>
              <a:ext uri="{FF2B5EF4-FFF2-40B4-BE49-F238E27FC236}">
                <a16:creationId xmlns:a16="http://schemas.microsoft.com/office/drawing/2014/main" id="{9D441A8F-B78D-4EE5-9B36-BA406DA6BF10}"/>
              </a:ext>
            </a:extLst>
          </p:cNvPr>
          <p:cNvSpPr txBox="1"/>
          <p:nvPr/>
        </p:nvSpPr>
        <p:spPr>
          <a:xfrm>
            <a:off x="1718712" y="1752600"/>
            <a:ext cx="60986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Web</a:t>
            </a:r>
          </a:p>
        </p:txBody>
      </p:sp>
      <p:sp>
        <p:nvSpPr>
          <p:cNvPr id="10" name="TextBox 9">
            <a:extLst>
              <a:ext uri="{FF2B5EF4-FFF2-40B4-BE49-F238E27FC236}">
                <a16:creationId xmlns:a16="http://schemas.microsoft.com/office/drawing/2014/main" id="{23EA8ECD-4488-46A1-930E-132F32E88896}"/>
              </a:ext>
            </a:extLst>
          </p:cNvPr>
          <p:cNvSpPr txBox="1"/>
          <p:nvPr/>
        </p:nvSpPr>
        <p:spPr>
          <a:xfrm>
            <a:off x="2726322" y="1752600"/>
            <a:ext cx="10668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Database</a:t>
            </a:r>
          </a:p>
        </p:txBody>
      </p:sp>
      <p:sp>
        <p:nvSpPr>
          <p:cNvPr id="11" name="TextBox 10">
            <a:extLst>
              <a:ext uri="{FF2B5EF4-FFF2-40B4-BE49-F238E27FC236}">
                <a16:creationId xmlns:a16="http://schemas.microsoft.com/office/drawing/2014/main" id="{28195F7C-BC07-46B0-A93C-7EF6DEA74BD5}"/>
              </a:ext>
            </a:extLst>
          </p:cNvPr>
          <p:cNvSpPr txBox="1"/>
          <p:nvPr/>
        </p:nvSpPr>
        <p:spPr>
          <a:xfrm>
            <a:off x="3962400" y="1752600"/>
            <a:ext cx="10668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Database</a:t>
            </a:r>
          </a:p>
        </p:txBody>
      </p:sp>
      <p:pic>
        <p:nvPicPr>
          <p:cNvPr id="12" name="Picture 11">
            <a:extLst>
              <a:ext uri="{FF2B5EF4-FFF2-40B4-BE49-F238E27FC236}">
                <a16:creationId xmlns:a16="http://schemas.microsoft.com/office/drawing/2014/main" id="{A04A04F2-D030-4A99-92E3-DFB9DE80A453}"/>
              </a:ext>
            </a:extLst>
          </p:cNvPr>
          <p:cNvPicPr>
            <a:picLocks noChangeAspect="1"/>
          </p:cNvPicPr>
          <p:nvPr/>
        </p:nvPicPr>
        <p:blipFill>
          <a:blip r:embed="rId3"/>
          <a:stretch>
            <a:fillRect/>
          </a:stretch>
        </p:blipFill>
        <p:spPr>
          <a:xfrm>
            <a:off x="5291554" y="2205445"/>
            <a:ext cx="880647" cy="2009775"/>
          </a:xfrm>
          <a:prstGeom prst="rect">
            <a:avLst/>
          </a:prstGeom>
        </p:spPr>
      </p:pic>
      <p:pic>
        <p:nvPicPr>
          <p:cNvPr id="13" name="Picture 12">
            <a:extLst>
              <a:ext uri="{FF2B5EF4-FFF2-40B4-BE49-F238E27FC236}">
                <a16:creationId xmlns:a16="http://schemas.microsoft.com/office/drawing/2014/main" id="{D5A09995-CA31-4A71-8462-33A5F997CEC7}"/>
              </a:ext>
            </a:extLst>
          </p:cNvPr>
          <p:cNvPicPr>
            <a:picLocks noChangeAspect="1"/>
          </p:cNvPicPr>
          <p:nvPr/>
        </p:nvPicPr>
        <p:blipFill>
          <a:blip r:embed="rId3"/>
          <a:stretch>
            <a:fillRect/>
          </a:stretch>
        </p:blipFill>
        <p:spPr>
          <a:xfrm>
            <a:off x="6527632" y="2203266"/>
            <a:ext cx="880647" cy="2009775"/>
          </a:xfrm>
          <a:prstGeom prst="rect">
            <a:avLst/>
          </a:prstGeom>
        </p:spPr>
      </p:pic>
      <p:sp>
        <p:nvSpPr>
          <p:cNvPr id="14" name="TextBox 13">
            <a:extLst>
              <a:ext uri="{FF2B5EF4-FFF2-40B4-BE49-F238E27FC236}">
                <a16:creationId xmlns:a16="http://schemas.microsoft.com/office/drawing/2014/main" id="{A54981B9-3C1F-46E9-9CEB-90331FF87311}"/>
              </a:ext>
            </a:extLst>
          </p:cNvPr>
          <p:cNvSpPr txBox="1"/>
          <p:nvPr/>
        </p:nvSpPr>
        <p:spPr>
          <a:xfrm>
            <a:off x="5291553" y="1737360"/>
            <a:ext cx="88064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Backup</a:t>
            </a:r>
          </a:p>
        </p:txBody>
      </p:sp>
      <p:sp>
        <p:nvSpPr>
          <p:cNvPr id="15" name="TextBox 14">
            <a:extLst>
              <a:ext uri="{FF2B5EF4-FFF2-40B4-BE49-F238E27FC236}">
                <a16:creationId xmlns:a16="http://schemas.microsoft.com/office/drawing/2014/main" id="{6FC7B6BB-BA76-4589-989F-327FDF1DB9B2}"/>
              </a:ext>
            </a:extLst>
          </p:cNvPr>
          <p:cNvSpPr txBox="1"/>
          <p:nvPr/>
        </p:nvSpPr>
        <p:spPr>
          <a:xfrm>
            <a:off x="6527632" y="1737360"/>
            <a:ext cx="8806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Backup</a:t>
            </a:r>
          </a:p>
        </p:txBody>
      </p:sp>
      <p:pic>
        <p:nvPicPr>
          <p:cNvPr id="16" name="Picture 15">
            <a:extLst>
              <a:ext uri="{FF2B5EF4-FFF2-40B4-BE49-F238E27FC236}">
                <a16:creationId xmlns:a16="http://schemas.microsoft.com/office/drawing/2014/main" id="{BE453792-EB5F-49F2-91EB-046E0B7B8518}"/>
              </a:ext>
            </a:extLst>
          </p:cNvPr>
          <p:cNvPicPr>
            <a:picLocks noChangeAspect="1"/>
          </p:cNvPicPr>
          <p:nvPr/>
        </p:nvPicPr>
        <p:blipFill>
          <a:blip r:embed="rId3"/>
          <a:stretch>
            <a:fillRect/>
          </a:stretch>
        </p:blipFill>
        <p:spPr>
          <a:xfrm>
            <a:off x="7757717" y="2198912"/>
            <a:ext cx="880647" cy="2009775"/>
          </a:xfrm>
          <a:prstGeom prst="rect">
            <a:avLst/>
          </a:prstGeom>
        </p:spPr>
      </p:pic>
      <p:sp>
        <p:nvSpPr>
          <p:cNvPr id="17" name="TextBox 16">
            <a:extLst>
              <a:ext uri="{FF2B5EF4-FFF2-40B4-BE49-F238E27FC236}">
                <a16:creationId xmlns:a16="http://schemas.microsoft.com/office/drawing/2014/main" id="{E27D2E5D-C2A6-4479-8D99-CB5F7534BE92}"/>
              </a:ext>
            </a:extLst>
          </p:cNvPr>
          <p:cNvSpPr txBox="1"/>
          <p:nvPr/>
        </p:nvSpPr>
        <p:spPr>
          <a:xfrm>
            <a:off x="7757717" y="1733006"/>
            <a:ext cx="880647"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Backup</a:t>
            </a:r>
          </a:p>
        </p:txBody>
      </p:sp>
      <p:sp>
        <p:nvSpPr>
          <p:cNvPr id="18" name="Rounded Rectangle 9">
            <a:extLst>
              <a:ext uri="{FF2B5EF4-FFF2-40B4-BE49-F238E27FC236}">
                <a16:creationId xmlns:a16="http://schemas.microsoft.com/office/drawing/2014/main" id="{7F34A1A5-0A02-4DDE-A1CB-BC95ED6A9ECB}"/>
              </a:ext>
            </a:extLst>
          </p:cNvPr>
          <p:cNvSpPr/>
          <p:nvPr/>
        </p:nvSpPr>
        <p:spPr>
          <a:xfrm>
            <a:off x="364122" y="4561112"/>
            <a:ext cx="2668921" cy="1600200"/>
          </a:xfrm>
          <a:prstGeom prst="roundRect">
            <a:avLst>
              <a:gd name="adj" fmla="val 3148"/>
            </a:avLst>
          </a:prstGeom>
          <a:solidFill>
            <a:schemeClr val="accent1">
              <a:lumMod val="20000"/>
              <a:lumOff val="80000"/>
            </a:schemeClr>
          </a:solidFill>
          <a:ln w="12700">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r>
              <a:rPr lang="en-US" sz="1600" dirty="0">
                <a:solidFill>
                  <a:schemeClr val="tx1">
                    <a:lumMod val="75000"/>
                    <a:lumOff val="25000"/>
                  </a:schemeClr>
                </a:solidFill>
                <a:latin typeface="Arial" panose="020B0604020202020204" pitchFamily="34" charset="0"/>
                <a:cs typeface="Arial" panose="020B0604020202020204" pitchFamily="34" charset="0"/>
              </a:rPr>
              <a:t>Web servers:</a:t>
            </a:r>
          </a:p>
          <a:p>
            <a:pPr lvl="0"/>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Production IWDW website</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Local web services</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FTP/SFTP data distribution</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Support websites (GIS, images)</a:t>
            </a:r>
          </a:p>
        </p:txBody>
      </p:sp>
      <p:sp>
        <p:nvSpPr>
          <p:cNvPr id="19" name="Rounded Rectangle 9">
            <a:extLst>
              <a:ext uri="{FF2B5EF4-FFF2-40B4-BE49-F238E27FC236}">
                <a16:creationId xmlns:a16="http://schemas.microsoft.com/office/drawing/2014/main" id="{62E2F03D-6F8A-42FC-ABAC-C79E952B9DCB}"/>
              </a:ext>
            </a:extLst>
          </p:cNvPr>
          <p:cNvSpPr/>
          <p:nvPr/>
        </p:nvSpPr>
        <p:spPr>
          <a:xfrm>
            <a:off x="3236441" y="4561112"/>
            <a:ext cx="2668921" cy="1600200"/>
          </a:xfrm>
          <a:prstGeom prst="roundRect">
            <a:avLst>
              <a:gd name="adj" fmla="val 3148"/>
            </a:avLst>
          </a:prstGeom>
          <a:solidFill>
            <a:schemeClr val="accent1">
              <a:lumMod val="20000"/>
              <a:lumOff val="80000"/>
            </a:schemeClr>
          </a:solidFill>
          <a:ln w="12700">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r>
              <a:rPr lang="en-US" sz="1600" dirty="0">
                <a:solidFill>
                  <a:schemeClr val="tx1">
                    <a:lumMod val="75000"/>
                    <a:lumOff val="25000"/>
                  </a:schemeClr>
                </a:solidFill>
                <a:latin typeface="Arial" panose="020B0604020202020204" pitchFamily="34" charset="0"/>
                <a:cs typeface="Arial" panose="020B0604020202020204" pitchFamily="34" charset="0"/>
              </a:rPr>
              <a:t>Database servers:</a:t>
            </a:r>
          </a:p>
          <a:p>
            <a:pPr lvl="0"/>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Monitoring, modeled, emissions</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Import and staging databases</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User membership and auth.</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Spatial databases</a:t>
            </a:r>
          </a:p>
        </p:txBody>
      </p:sp>
      <p:sp>
        <p:nvSpPr>
          <p:cNvPr id="20" name="Rounded Rectangle 9">
            <a:extLst>
              <a:ext uri="{FF2B5EF4-FFF2-40B4-BE49-F238E27FC236}">
                <a16:creationId xmlns:a16="http://schemas.microsoft.com/office/drawing/2014/main" id="{A314D1E2-EBB7-4528-913B-7AF4AAF2002E}"/>
              </a:ext>
            </a:extLst>
          </p:cNvPr>
          <p:cNvSpPr/>
          <p:nvPr/>
        </p:nvSpPr>
        <p:spPr>
          <a:xfrm>
            <a:off x="6108760" y="4543183"/>
            <a:ext cx="2668921" cy="1600200"/>
          </a:xfrm>
          <a:prstGeom prst="roundRect">
            <a:avLst>
              <a:gd name="adj" fmla="val 3148"/>
            </a:avLst>
          </a:prstGeom>
          <a:solidFill>
            <a:schemeClr val="accent1">
              <a:lumMod val="20000"/>
              <a:lumOff val="80000"/>
            </a:schemeClr>
          </a:solidFill>
          <a:ln w="12700">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r>
              <a:rPr lang="en-US" sz="1600" dirty="0">
                <a:solidFill>
                  <a:schemeClr val="tx1">
                    <a:lumMod val="75000"/>
                    <a:lumOff val="25000"/>
                  </a:schemeClr>
                </a:solidFill>
                <a:latin typeface="Arial" panose="020B0604020202020204" pitchFamily="34" charset="0"/>
                <a:cs typeface="Arial" panose="020B0604020202020204" pitchFamily="34" charset="0"/>
              </a:rPr>
              <a:t>Backup servers:</a:t>
            </a:r>
          </a:p>
          <a:p>
            <a:pPr lvl="0"/>
            <a:endParaRPr lang="en-US" sz="1200" dirty="0">
              <a:solidFill>
                <a:schemeClr val="tx1">
                  <a:lumMod val="75000"/>
                  <a:lumOff val="25000"/>
                </a:schemeClr>
              </a:solidFill>
              <a:latin typeface="Arial" panose="020B0604020202020204" pitchFamily="34" charset="0"/>
              <a:cs typeface="Arial" panose="020B0604020202020204" pitchFamily="34" charset="0"/>
            </a:endParaRP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Automatic backups</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Development and testing</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Auxiliary data storage</a:t>
            </a:r>
          </a:p>
          <a:p>
            <a:pPr marL="111125" lvl="0" indent="-111125">
              <a:buFont typeface="Arial" panose="020B060402020202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Data copy and transfer</a:t>
            </a:r>
          </a:p>
        </p:txBody>
      </p:sp>
      <p:sp>
        <p:nvSpPr>
          <p:cNvPr id="22" name="TextBox 21">
            <a:extLst>
              <a:ext uri="{FF2B5EF4-FFF2-40B4-BE49-F238E27FC236}">
                <a16:creationId xmlns:a16="http://schemas.microsoft.com/office/drawing/2014/main" id="{D6F9F5A2-9150-485C-A5E3-1D684F44653E}"/>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Overview: Web, Database, and Support Servers</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72EB17E7-60F3-4EAC-A733-CF59B40C1B4B}"/>
              </a:ext>
            </a:extLst>
          </p:cNvPr>
          <p:cNvSpPr txBox="1"/>
          <p:nvPr/>
        </p:nvSpPr>
        <p:spPr>
          <a:xfrm>
            <a:off x="1195783" y="934403"/>
            <a:ext cx="6629400"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Tower chassis production servers (current quantity: 8-10)</a:t>
            </a:r>
          </a:p>
        </p:txBody>
      </p:sp>
    </p:spTree>
    <p:extLst>
      <p:ext uri="{BB962C8B-B14F-4D97-AF65-F5344CB8AC3E}">
        <p14:creationId xmlns:p14="http://schemas.microsoft.com/office/powerpoint/2010/main" val="42120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Straight Arrow Connector 140">
            <a:extLst>
              <a:ext uri="{FF2B5EF4-FFF2-40B4-BE49-F238E27FC236}">
                <a16:creationId xmlns:a16="http://schemas.microsoft.com/office/drawing/2014/main" id="{D066EA45-81DA-4EBF-A2A9-C49068085468}"/>
              </a:ext>
            </a:extLst>
          </p:cNvPr>
          <p:cNvCxnSpPr>
            <a:cxnSpLocks/>
          </p:cNvCxnSpPr>
          <p:nvPr/>
        </p:nvCxnSpPr>
        <p:spPr>
          <a:xfrm>
            <a:off x="5311250" y="4979255"/>
            <a:ext cx="0" cy="42873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D9CFD684-2D60-46D2-9649-49909A790922}"/>
              </a:ext>
            </a:extLst>
          </p:cNvPr>
          <p:cNvCxnSpPr>
            <a:cxnSpLocks/>
          </p:cNvCxnSpPr>
          <p:nvPr/>
        </p:nvCxnSpPr>
        <p:spPr>
          <a:xfrm>
            <a:off x="3429661" y="4950689"/>
            <a:ext cx="0" cy="42873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9">
            <a:extLst>
              <a:ext uri="{FF2B5EF4-FFF2-40B4-BE49-F238E27FC236}">
                <a16:creationId xmlns:a16="http://schemas.microsoft.com/office/drawing/2014/main" id="{B7722C37-02B1-4624-B74C-4E0DEDE9DB2A}"/>
              </a:ext>
            </a:extLst>
          </p:cNvPr>
          <p:cNvSpPr/>
          <p:nvPr/>
        </p:nvSpPr>
        <p:spPr>
          <a:xfrm>
            <a:off x="2862465" y="1489680"/>
            <a:ext cx="3460654" cy="513508"/>
          </a:xfrm>
          <a:prstGeom prst="roundRect">
            <a:avLst>
              <a:gd name="adj" fmla="val 3148"/>
            </a:avLst>
          </a:prstGeom>
          <a:solidFill>
            <a:schemeClr val="accent3">
              <a:lumMod val="20000"/>
              <a:lumOff val="80000"/>
            </a:schemeClr>
          </a:solidFill>
          <a:ln w="12700">
            <a:solidFill>
              <a:schemeClr val="bg1">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3D723B0-5665-4DCC-A7C7-0E2CE9C97DCF}"/>
              </a:ext>
            </a:extLst>
          </p:cNvPr>
          <p:cNvPicPr>
            <a:picLocks noChangeAspect="1"/>
          </p:cNvPicPr>
          <p:nvPr/>
        </p:nvPicPr>
        <p:blipFill>
          <a:blip r:embed="rId3"/>
          <a:stretch>
            <a:fillRect/>
          </a:stretch>
        </p:blipFill>
        <p:spPr>
          <a:xfrm>
            <a:off x="1914838" y="2788627"/>
            <a:ext cx="740759" cy="1690528"/>
          </a:xfrm>
          <a:prstGeom prst="rect">
            <a:avLst/>
          </a:prstGeom>
        </p:spPr>
      </p:pic>
      <p:pic>
        <p:nvPicPr>
          <p:cNvPr id="5" name="Picture 4">
            <a:extLst>
              <a:ext uri="{FF2B5EF4-FFF2-40B4-BE49-F238E27FC236}">
                <a16:creationId xmlns:a16="http://schemas.microsoft.com/office/drawing/2014/main" id="{F929B817-9033-4CE9-86B8-B132FC899F6E}"/>
              </a:ext>
            </a:extLst>
          </p:cNvPr>
          <p:cNvPicPr>
            <a:picLocks noChangeAspect="1"/>
          </p:cNvPicPr>
          <p:nvPr/>
        </p:nvPicPr>
        <p:blipFill>
          <a:blip r:embed="rId4"/>
          <a:stretch>
            <a:fillRect/>
          </a:stretch>
        </p:blipFill>
        <p:spPr>
          <a:xfrm>
            <a:off x="393753" y="2788627"/>
            <a:ext cx="1262062" cy="561749"/>
          </a:xfrm>
          <a:prstGeom prst="rect">
            <a:avLst/>
          </a:prstGeom>
        </p:spPr>
      </p:pic>
      <p:pic>
        <p:nvPicPr>
          <p:cNvPr id="6" name="Picture 5">
            <a:extLst>
              <a:ext uri="{FF2B5EF4-FFF2-40B4-BE49-F238E27FC236}">
                <a16:creationId xmlns:a16="http://schemas.microsoft.com/office/drawing/2014/main" id="{891BD718-3EC6-46F8-B8BD-DD6068B6901B}"/>
              </a:ext>
            </a:extLst>
          </p:cNvPr>
          <p:cNvPicPr>
            <a:picLocks noChangeAspect="1"/>
          </p:cNvPicPr>
          <p:nvPr/>
        </p:nvPicPr>
        <p:blipFill>
          <a:blip r:embed="rId4"/>
          <a:stretch>
            <a:fillRect/>
          </a:stretch>
        </p:blipFill>
        <p:spPr>
          <a:xfrm>
            <a:off x="393753" y="3355657"/>
            <a:ext cx="1262062" cy="561749"/>
          </a:xfrm>
          <a:prstGeom prst="rect">
            <a:avLst/>
          </a:prstGeom>
        </p:spPr>
      </p:pic>
      <p:pic>
        <p:nvPicPr>
          <p:cNvPr id="7" name="Picture 6">
            <a:extLst>
              <a:ext uri="{FF2B5EF4-FFF2-40B4-BE49-F238E27FC236}">
                <a16:creationId xmlns:a16="http://schemas.microsoft.com/office/drawing/2014/main" id="{70B45DDB-5434-42CE-8AB5-C0D56A061EFE}"/>
              </a:ext>
            </a:extLst>
          </p:cNvPr>
          <p:cNvPicPr>
            <a:picLocks noChangeAspect="1"/>
          </p:cNvPicPr>
          <p:nvPr/>
        </p:nvPicPr>
        <p:blipFill>
          <a:blip r:embed="rId4"/>
          <a:stretch>
            <a:fillRect/>
          </a:stretch>
        </p:blipFill>
        <p:spPr>
          <a:xfrm>
            <a:off x="393753" y="3917406"/>
            <a:ext cx="1262062" cy="561749"/>
          </a:xfrm>
          <a:prstGeom prst="rect">
            <a:avLst/>
          </a:prstGeom>
        </p:spPr>
      </p:pic>
      <p:pic>
        <p:nvPicPr>
          <p:cNvPr id="8" name="Picture 7">
            <a:extLst>
              <a:ext uri="{FF2B5EF4-FFF2-40B4-BE49-F238E27FC236}">
                <a16:creationId xmlns:a16="http://schemas.microsoft.com/office/drawing/2014/main" id="{4260343D-2ADB-4334-AC75-E65927CF42FC}"/>
              </a:ext>
            </a:extLst>
          </p:cNvPr>
          <p:cNvPicPr>
            <a:picLocks noChangeAspect="1"/>
          </p:cNvPicPr>
          <p:nvPr/>
        </p:nvPicPr>
        <p:blipFill>
          <a:blip r:embed="rId3"/>
          <a:stretch>
            <a:fillRect/>
          </a:stretch>
        </p:blipFill>
        <p:spPr>
          <a:xfrm>
            <a:off x="2916883" y="2788627"/>
            <a:ext cx="740759" cy="1690528"/>
          </a:xfrm>
          <a:prstGeom prst="rect">
            <a:avLst/>
          </a:prstGeom>
        </p:spPr>
      </p:pic>
      <p:pic>
        <p:nvPicPr>
          <p:cNvPr id="10" name="Picture 9">
            <a:extLst>
              <a:ext uri="{FF2B5EF4-FFF2-40B4-BE49-F238E27FC236}">
                <a16:creationId xmlns:a16="http://schemas.microsoft.com/office/drawing/2014/main" id="{C377B77F-A2E7-4644-B8CA-1290AF070052}"/>
              </a:ext>
            </a:extLst>
          </p:cNvPr>
          <p:cNvPicPr>
            <a:picLocks noChangeAspect="1"/>
          </p:cNvPicPr>
          <p:nvPr/>
        </p:nvPicPr>
        <p:blipFill>
          <a:blip r:embed="rId3"/>
          <a:stretch>
            <a:fillRect/>
          </a:stretch>
        </p:blipFill>
        <p:spPr>
          <a:xfrm>
            <a:off x="3918928" y="2788627"/>
            <a:ext cx="740759" cy="1690528"/>
          </a:xfrm>
          <a:prstGeom prst="rect">
            <a:avLst/>
          </a:prstGeom>
        </p:spPr>
      </p:pic>
      <p:pic>
        <p:nvPicPr>
          <p:cNvPr id="11" name="Picture 10">
            <a:extLst>
              <a:ext uri="{FF2B5EF4-FFF2-40B4-BE49-F238E27FC236}">
                <a16:creationId xmlns:a16="http://schemas.microsoft.com/office/drawing/2014/main" id="{D7371898-9D9E-4986-B05F-309F284FE9F8}"/>
              </a:ext>
            </a:extLst>
          </p:cNvPr>
          <p:cNvPicPr>
            <a:picLocks noChangeAspect="1"/>
          </p:cNvPicPr>
          <p:nvPr/>
        </p:nvPicPr>
        <p:blipFill>
          <a:blip r:embed="rId3"/>
          <a:stretch>
            <a:fillRect/>
          </a:stretch>
        </p:blipFill>
        <p:spPr>
          <a:xfrm>
            <a:off x="4945778" y="2789381"/>
            <a:ext cx="740759" cy="1690528"/>
          </a:xfrm>
          <a:prstGeom prst="rect">
            <a:avLst/>
          </a:prstGeom>
        </p:spPr>
      </p:pic>
      <p:pic>
        <p:nvPicPr>
          <p:cNvPr id="12" name="Picture 11">
            <a:extLst>
              <a:ext uri="{FF2B5EF4-FFF2-40B4-BE49-F238E27FC236}">
                <a16:creationId xmlns:a16="http://schemas.microsoft.com/office/drawing/2014/main" id="{55F3BFD5-1B6F-489E-8AA0-3A55124797EE}"/>
              </a:ext>
            </a:extLst>
          </p:cNvPr>
          <p:cNvPicPr>
            <a:picLocks noChangeAspect="1"/>
          </p:cNvPicPr>
          <p:nvPr/>
        </p:nvPicPr>
        <p:blipFill>
          <a:blip r:embed="rId3"/>
          <a:stretch>
            <a:fillRect/>
          </a:stretch>
        </p:blipFill>
        <p:spPr>
          <a:xfrm>
            <a:off x="5947823" y="2789381"/>
            <a:ext cx="740759" cy="1690528"/>
          </a:xfrm>
          <a:prstGeom prst="rect">
            <a:avLst/>
          </a:prstGeom>
        </p:spPr>
      </p:pic>
      <p:pic>
        <p:nvPicPr>
          <p:cNvPr id="13" name="Picture 12">
            <a:extLst>
              <a:ext uri="{FF2B5EF4-FFF2-40B4-BE49-F238E27FC236}">
                <a16:creationId xmlns:a16="http://schemas.microsoft.com/office/drawing/2014/main" id="{A9A5EE12-34AA-4F17-9537-2E1757766A83}"/>
              </a:ext>
            </a:extLst>
          </p:cNvPr>
          <p:cNvPicPr>
            <a:picLocks noChangeAspect="1"/>
          </p:cNvPicPr>
          <p:nvPr/>
        </p:nvPicPr>
        <p:blipFill>
          <a:blip r:embed="rId3"/>
          <a:stretch>
            <a:fillRect/>
          </a:stretch>
        </p:blipFill>
        <p:spPr>
          <a:xfrm>
            <a:off x="6949868" y="2789381"/>
            <a:ext cx="740759" cy="1690528"/>
          </a:xfrm>
          <a:prstGeom prst="rect">
            <a:avLst/>
          </a:prstGeom>
        </p:spPr>
      </p:pic>
      <p:pic>
        <p:nvPicPr>
          <p:cNvPr id="14" name="Picture 13">
            <a:extLst>
              <a:ext uri="{FF2B5EF4-FFF2-40B4-BE49-F238E27FC236}">
                <a16:creationId xmlns:a16="http://schemas.microsoft.com/office/drawing/2014/main" id="{438CCABF-41FE-4E42-A047-89CD11CFDA4A}"/>
              </a:ext>
            </a:extLst>
          </p:cNvPr>
          <p:cNvPicPr>
            <a:picLocks noChangeAspect="1"/>
          </p:cNvPicPr>
          <p:nvPr/>
        </p:nvPicPr>
        <p:blipFill>
          <a:blip r:embed="rId3"/>
          <a:stretch>
            <a:fillRect/>
          </a:stretch>
        </p:blipFill>
        <p:spPr>
          <a:xfrm>
            <a:off x="7948049" y="2789381"/>
            <a:ext cx="740759" cy="1690528"/>
          </a:xfrm>
          <a:prstGeom prst="rect">
            <a:avLst/>
          </a:prstGeom>
        </p:spPr>
      </p:pic>
      <p:pic>
        <p:nvPicPr>
          <p:cNvPr id="15" name="Picture 14">
            <a:extLst>
              <a:ext uri="{FF2B5EF4-FFF2-40B4-BE49-F238E27FC236}">
                <a16:creationId xmlns:a16="http://schemas.microsoft.com/office/drawing/2014/main" id="{A14A3B37-CB6A-4E02-83CA-F8D5682169E0}"/>
              </a:ext>
            </a:extLst>
          </p:cNvPr>
          <p:cNvPicPr>
            <a:picLocks noChangeAspect="1"/>
          </p:cNvPicPr>
          <p:nvPr/>
        </p:nvPicPr>
        <p:blipFill>
          <a:blip r:embed="rId5"/>
          <a:stretch>
            <a:fillRect/>
          </a:stretch>
        </p:blipFill>
        <p:spPr>
          <a:xfrm>
            <a:off x="2951588" y="5379427"/>
            <a:ext cx="1245292" cy="914400"/>
          </a:xfrm>
          <a:prstGeom prst="rect">
            <a:avLst/>
          </a:prstGeom>
        </p:spPr>
      </p:pic>
      <p:pic>
        <p:nvPicPr>
          <p:cNvPr id="16" name="Picture 15">
            <a:extLst>
              <a:ext uri="{FF2B5EF4-FFF2-40B4-BE49-F238E27FC236}">
                <a16:creationId xmlns:a16="http://schemas.microsoft.com/office/drawing/2014/main" id="{EE846D25-47F9-4A37-AFCA-4281CBF09FE4}"/>
              </a:ext>
            </a:extLst>
          </p:cNvPr>
          <p:cNvPicPr>
            <a:picLocks noChangeAspect="1"/>
          </p:cNvPicPr>
          <p:nvPr/>
        </p:nvPicPr>
        <p:blipFill>
          <a:blip r:embed="rId5"/>
          <a:stretch>
            <a:fillRect/>
          </a:stretch>
        </p:blipFill>
        <p:spPr>
          <a:xfrm>
            <a:off x="4858551" y="5379427"/>
            <a:ext cx="1245292" cy="914400"/>
          </a:xfrm>
          <a:prstGeom prst="rect">
            <a:avLst/>
          </a:prstGeom>
        </p:spPr>
      </p:pic>
      <p:cxnSp>
        <p:nvCxnSpPr>
          <p:cNvPr id="18" name="Connector: Elbow 17">
            <a:extLst>
              <a:ext uri="{FF2B5EF4-FFF2-40B4-BE49-F238E27FC236}">
                <a16:creationId xmlns:a16="http://schemas.microsoft.com/office/drawing/2014/main" id="{B8EB60E8-4A67-4BDD-9865-780D08E1BF4B}"/>
              </a:ext>
            </a:extLst>
          </p:cNvPr>
          <p:cNvCxnSpPr>
            <a:cxnSpLocks/>
            <a:stCxn id="15" idx="0"/>
            <a:endCxn id="7" idx="2"/>
          </p:cNvCxnSpPr>
          <p:nvPr/>
        </p:nvCxnSpPr>
        <p:spPr>
          <a:xfrm rot="16200000" flipV="1">
            <a:off x="1849373" y="3654566"/>
            <a:ext cx="900272" cy="254945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EDAAEAC0-50E3-4037-B9AD-5FE2F60F1134}"/>
              </a:ext>
            </a:extLst>
          </p:cNvPr>
          <p:cNvCxnSpPr>
            <a:cxnSpLocks/>
            <a:stCxn id="16" idx="0"/>
            <a:endCxn id="14" idx="2"/>
          </p:cNvCxnSpPr>
          <p:nvPr/>
        </p:nvCxnSpPr>
        <p:spPr>
          <a:xfrm rot="5400000" flipH="1" flipV="1">
            <a:off x="6450054" y="3511052"/>
            <a:ext cx="899518" cy="283723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225D7F2D-92CD-4B5E-94DD-548A79FE9777}"/>
              </a:ext>
            </a:extLst>
          </p:cNvPr>
          <p:cNvCxnSpPr>
            <a:cxnSpLocks/>
            <a:stCxn id="15" idx="0"/>
            <a:endCxn id="4" idx="2"/>
          </p:cNvCxnSpPr>
          <p:nvPr/>
        </p:nvCxnSpPr>
        <p:spPr>
          <a:xfrm rot="16200000" flipV="1">
            <a:off x="2479590" y="4284783"/>
            <a:ext cx="900272" cy="128901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E6CF52F-8E74-4A80-9DF7-7659FF8739D1}"/>
              </a:ext>
            </a:extLst>
          </p:cNvPr>
          <p:cNvCxnSpPr>
            <a:cxnSpLocks/>
            <a:stCxn id="15" idx="0"/>
          </p:cNvCxnSpPr>
          <p:nvPr/>
        </p:nvCxnSpPr>
        <p:spPr>
          <a:xfrm rot="16200000" flipV="1">
            <a:off x="3001002" y="4806195"/>
            <a:ext cx="900272" cy="2461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AE2C303F-4092-49F4-835D-C96E2132F9DE}"/>
              </a:ext>
            </a:extLst>
          </p:cNvPr>
          <p:cNvCxnSpPr>
            <a:cxnSpLocks/>
            <a:stCxn id="15" idx="0"/>
            <a:endCxn id="10" idx="2"/>
          </p:cNvCxnSpPr>
          <p:nvPr/>
        </p:nvCxnSpPr>
        <p:spPr>
          <a:xfrm rot="5400000" flipH="1" flipV="1">
            <a:off x="3481635" y="4571754"/>
            <a:ext cx="900272" cy="7150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D4BB6983-20F2-42F4-B967-A0A206037B6A}"/>
              </a:ext>
            </a:extLst>
          </p:cNvPr>
          <p:cNvCxnSpPr>
            <a:cxnSpLocks/>
            <a:stCxn id="16" idx="0"/>
            <a:endCxn id="11" idx="2"/>
          </p:cNvCxnSpPr>
          <p:nvPr/>
        </p:nvCxnSpPr>
        <p:spPr>
          <a:xfrm rot="16200000" flipV="1">
            <a:off x="4948919" y="4847148"/>
            <a:ext cx="899518" cy="16503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E4DF4A0B-C59D-438F-BC6B-2C22A04D6503}"/>
              </a:ext>
            </a:extLst>
          </p:cNvPr>
          <p:cNvCxnSpPr>
            <a:cxnSpLocks/>
            <a:endCxn id="10" idx="2"/>
          </p:cNvCxnSpPr>
          <p:nvPr/>
        </p:nvCxnSpPr>
        <p:spPr>
          <a:xfrm rot="10800000">
            <a:off x="4289309" y="4479156"/>
            <a:ext cx="1218263" cy="45013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id="{C7B2EE08-CB1F-4557-B7AB-9D6566A92C6D}"/>
              </a:ext>
            </a:extLst>
          </p:cNvPr>
          <p:cNvCxnSpPr>
            <a:cxnSpLocks/>
            <a:stCxn id="16" idx="0"/>
            <a:endCxn id="12" idx="2"/>
          </p:cNvCxnSpPr>
          <p:nvPr/>
        </p:nvCxnSpPr>
        <p:spPr>
          <a:xfrm rot="5400000" flipH="1" flipV="1">
            <a:off x="5449941" y="4511165"/>
            <a:ext cx="899518" cy="8370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28202F09-5BB4-475B-B319-D23433E172DE}"/>
              </a:ext>
            </a:extLst>
          </p:cNvPr>
          <p:cNvCxnSpPr>
            <a:cxnSpLocks/>
            <a:endCxn id="13" idx="2"/>
          </p:cNvCxnSpPr>
          <p:nvPr/>
        </p:nvCxnSpPr>
        <p:spPr>
          <a:xfrm flipV="1">
            <a:off x="5507572" y="4479909"/>
            <a:ext cx="1812676" cy="44938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F7DCC5B-51C8-488C-B1B5-D039B9BC82E1}"/>
              </a:ext>
            </a:extLst>
          </p:cNvPr>
          <p:cNvSpPr txBox="1"/>
          <p:nvPr/>
        </p:nvSpPr>
        <p:spPr>
          <a:xfrm>
            <a:off x="2862465" y="4790791"/>
            <a:ext cx="1334415" cy="276999"/>
          </a:xfrm>
          <a:prstGeom prst="rect">
            <a:avLst/>
          </a:prstGeom>
          <a:solidFill>
            <a:srgbClr val="FFFFCC"/>
          </a:solidFill>
          <a:ln>
            <a:solidFill>
              <a:schemeClr val="bg1">
                <a:lumMod val="85000"/>
              </a:schemeClr>
            </a:solidFill>
          </a:ln>
        </p:spPr>
        <p:txBody>
          <a:bodyPr wrap="square" rtlCol="0">
            <a:spAutoFit/>
          </a:bodyPr>
          <a:lstStyle/>
          <a:p>
            <a:r>
              <a:rPr lang="en-US" sz="1200" dirty="0">
                <a:latin typeface="Arial" panose="020B0604020202020204" pitchFamily="34" charset="0"/>
                <a:cs typeface="Arial" panose="020B0604020202020204" pitchFamily="34" charset="0"/>
              </a:rPr>
              <a:t>Remote Desktop</a:t>
            </a:r>
          </a:p>
        </p:txBody>
      </p:sp>
      <p:sp>
        <p:nvSpPr>
          <p:cNvPr id="54" name="TextBox 53">
            <a:extLst>
              <a:ext uri="{FF2B5EF4-FFF2-40B4-BE49-F238E27FC236}">
                <a16:creationId xmlns:a16="http://schemas.microsoft.com/office/drawing/2014/main" id="{5E2F0724-17E6-44AB-8E6A-724FFCED429E}"/>
              </a:ext>
            </a:extLst>
          </p:cNvPr>
          <p:cNvSpPr txBox="1"/>
          <p:nvPr/>
        </p:nvSpPr>
        <p:spPr>
          <a:xfrm>
            <a:off x="4767750" y="4790790"/>
            <a:ext cx="1334415" cy="276999"/>
          </a:xfrm>
          <a:prstGeom prst="rect">
            <a:avLst/>
          </a:prstGeom>
          <a:solidFill>
            <a:srgbClr val="FFFFCC"/>
          </a:solidFill>
          <a:ln>
            <a:solidFill>
              <a:schemeClr val="bg1">
                <a:lumMod val="85000"/>
              </a:schemeClr>
            </a:solidFill>
          </a:ln>
        </p:spPr>
        <p:txBody>
          <a:bodyPr wrap="square" rtlCol="0">
            <a:spAutoFit/>
          </a:bodyPr>
          <a:lstStyle/>
          <a:p>
            <a:r>
              <a:rPr lang="en-US" sz="1200" dirty="0">
                <a:latin typeface="Arial" panose="020B0604020202020204" pitchFamily="34" charset="0"/>
                <a:cs typeface="Arial" panose="020B0604020202020204" pitchFamily="34" charset="0"/>
              </a:rPr>
              <a:t>Remote Desktop</a:t>
            </a:r>
          </a:p>
        </p:txBody>
      </p:sp>
      <p:sp>
        <p:nvSpPr>
          <p:cNvPr id="55" name="TextBox 54">
            <a:extLst>
              <a:ext uri="{FF2B5EF4-FFF2-40B4-BE49-F238E27FC236}">
                <a16:creationId xmlns:a16="http://schemas.microsoft.com/office/drawing/2014/main" id="{61E299C6-06DB-405B-BBC3-B0202F1A5095}"/>
              </a:ext>
            </a:extLst>
          </p:cNvPr>
          <p:cNvSpPr txBox="1"/>
          <p:nvPr/>
        </p:nvSpPr>
        <p:spPr>
          <a:xfrm>
            <a:off x="4548036" y="6342068"/>
            <a:ext cx="1773841" cy="276999"/>
          </a:xfrm>
          <a:prstGeom prst="rect">
            <a:avLst/>
          </a:prstGeom>
          <a:solidFill>
            <a:srgbClr val="FFFFCC"/>
          </a:solidFill>
          <a:ln>
            <a:solidFill>
              <a:schemeClr val="bg1">
                <a:lumMod val="85000"/>
              </a:schemeClr>
            </a:solidFill>
          </a:ln>
        </p:spPr>
        <p:txBody>
          <a:bodyPr wrap="square" rtlCol="0">
            <a:spAutoFit/>
          </a:bodyPr>
          <a:lstStyle/>
          <a:p>
            <a:r>
              <a:rPr lang="en-US" sz="1200" dirty="0">
                <a:latin typeface="Arial" panose="020B0604020202020204" pitchFamily="34" charset="0"/>
                <a:cs typeface="Arial" panose="020B0604020202020204" pitchFamily="34" charset="0"/>
              </a:rPr>
              <a:t>Developer Workstation</a:t>
            </a:r>
          </a:p>
        </p:txBody>
      </p:sp>
      <p:sp>
        <p:nvSpPr>
          <p:cNvPr id="56" name="TextBox 55">
            <a:extLst>
              <a:ext uri="{FF2B5EF4-FFF2-40B4-BE49-F238E27FC236}">
                <a16:creationId xmlns:a16="http://schemas.microsoft.com/office/drawing/2014/main" id="{BBBF5D99-3AFB-41D5-9BB2-C376766602E9}"/>
              </a:ext>
            </a:extLst>
          </p:cNvPr>
          <p:cNvSpPr txBox="1"/>
          <p:nvPr/>
        </p:nvSpPr>
        <p:spPr>
          <a:xfrm>
            <a:off x="2620138" y="6342068"/>
            <a:ext cx="1773841" cy="276999"/>
          </a:xfrm>
          <a:prstGeom prst="rect">
            <a:avLst/>
          </a:prstGeom>
          <a:solidFill>
            <a:srgbClr val="FFFFCC"/>
          </a:solidFill>
          <a:ln>
            <a:solidFill>
              <a:schemeClr val="bg1">
                <a:lumMod val="85000"/>
              </a:schemeClr>
            </a:solidFill>
          </a:ln>
        </p:spPr>
        <p:txBody>
          <a:bodyPr wrap="square" rtlCol="0">
            <a:spAutoFit/>
          </a:bodyPr>
          <a:lstStyle/>
          <a:p>
            <a:r>
              <a:rPr lang="en-US" sz="1200" dirty="0">
                <a:latin typeface="Arial" panose="020B0604020202020204" pitchFamily="34" charset="0"/>
                <a:cs typeface="Arial" panose="020B0604020202020204" pitchFamily="34" charset="0"/>
              </a:rPr>
              <a:t>Developer Workstation</a:t>
            </a:r>
          </a:p>
        </p:txBody>
      </p:sp>
      <p:pic>
        <p:nvPicPr>
          <p:cNvPr id="5122" name="Picture 2" descr="Image result for colorado state university">
            <a:extLst>
              <a:ext uri="{FF2B5EF4-FFF2-40B4-BE49-F238E27FC236}">
                <a16:creationId xmlns:a16="http://schemas.microsoft.com/office/drawing/2014/main" id="{380C2980-D677-462B-B1E4-37A91BF262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3014" y="1432440"/>
            <a:ext cx="2905937" cy="618989"/>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Connector: Elbow 58">
            <a:extLst>
              <a:ext uri="{FF2B5EF4-FFF2-40B4-BE49-F238E27FC236}">
                <a16:creationId xmlns:a16="http://schemas.microsoft.com/office/drawing/2014/main" id="{2CADE830-A69E-4469-8F2A-CD624B538069}"/>
              </a:ext>
            </a:extLst>
          </p:cNvPr>
          <p:cNvCxnSpPr>
            <a:cxnSpLocks/>
            <a:stCxn id="5" idx="0"/>
            <a:endCxn id="58" idx="2"/>
          </p:cNvCxnSpPr>
          <p:nvPr/>
        </p:nvCxnSpPr>
        <p:spPr>
          <a:xfrm rot="5400000" flipH="1" flipV="1">
            <a:off x="2416069" y="611904"/>
            <a:ext cx="785439" cy="35680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D77D2350-4879-4159-BEEF-6CC4EBD4C848}"/>
              </a:ext>
            </a:extLst>
          </p:cNvPr>
          <p:cNvCxnSpPr>
            <a:cxnSpLocks/>
            <a:stCxn id="4" idx="0"/>
            <a:endCxn id="58" idx="2"/>
          </p:cNvCxnSpPr>
          <p:nvPr/>
        </p:nvCxnSpPr>
        <p:spPr>
          <a:xfrm rot="5400000" flipH="1" flipV="1">
            <a:off x="3046286" y="1242121"/>
            <a:ext cx="785439" cy="23075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5DF39269-75F2-4678-9598-0E2E2521D76D}"/>
              </a:ext>
            </a:extLst>
          </p:cNvPr>
          <p:cNvCxnSpPr>
            <a:cxnSpLocks/>
            <a:stCxn id="8" idx="0"/>
            <a:endCxn id="58" idx="2"/>
          </p:cNvCxnSpPr>
          <p:nvPr/>
        </p:nvCxnSpPr>
        <p:spPr>
          <a:xfrm rot="5400000" flipH="1" flipV="1">
            <a:off x="3547308" y="1743144"/>
            <a:ext cx="785439" cy="13055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77B2D83F-7559-4427-81AE-0A3E8668FFFB}"/>
              </a:ext>
            </a:extLst>
          </p:cNvPr>
          <p:cNvCxnSpPr>
            <a:cxnSpLocks/>
            <a:stCxn id="10" idx="0"/>
            <a:endCxn id="58" idx="2"/>
          </p:cNvCxnSpPr>
          <p:nvPr/>
        </p:nvCxnSpPr>
        <p:spPr>
          <a:xfrm rot="5400000" flipH="1" flipV="1">
            <a:off x="4048331" y="2244166"/>
            <a:ext cx="785439" cy="3034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7EAC7734-5C26-4C41-822F-E38D71DF71A6}"/>
              </a:ext>
            </a:extLst>
          </p:cNvPr>
          <p:cNvCxnSpPr>
            <a:cxnSpLocks/>
            <a:stCxn id="11" idx="0"/>
            <a:endCxn id="58" idx="2"/>
          </p:cNvCxnSpPr>
          <p:nvPr/>
        </p:nvCxnSpPr>
        <p:spPr>
          <a:xfrm rot="16200000" flipV="1">
            <a:off x="4561379" y="2034602"/>
            <a:ext cx="786193" cy="7233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2CE5408B-ACD0-4D60-98A7-3B79B1914499}"/>
              </a:ext>
            </a:extLst>
          </p:cNvPr>
          <p:cNvCxnSpPr>
            <a:cxnSpLocks/>
            <a:stCxn id="12" idx="0"/>
            <a:endCxn id="58" idx="2"/>
          </p:cNvCxnSpPr>
          <p:nvPr/>
        </p:nvCxnSpPr>
        <p:spPr>
          <a:xfrm rot="16200000" flipV="1">
            <a:off x="5062402" y="1533579"/>
            <a:ext cx="786193" cy="17254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CAB744A6-FDE7-46B6-9C7C-508B481C740F}"/>
              </a:ext>
            </a:extLst>
          </p:cNvPr>
          <p:cNvCxnSpPr>
            <a:cxnSpLocks/>
            <a:stCxn id="13" idx="0"/>
            <a:endCxn id="58" idx="2"/>
          </p:cNvCxnSpPr>
          <p:nvPr/>
        </p:nvCxnSpPr>
        <p:spPr>
          <a:xfrm rot="16200000" flipV="1">
            <a:off x="5563424" y="1032557"/>
            <a:ext cx="786193" cy="272745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3F75E37E-9B9F-442D-A46C-3095AB1E9EDD}"/>
              </a:ext>
            </a:extLst>
          </p:cNvPr>
          <p:cNvCxnSpPr>
            <a:cxnSpLocks/>
            <a:stCxn id="14" idx="0"/>
            <a:endCxn id="58" idx="2"/>
          </p:cNvCxnSpPr>
          <p:nvPr/>
        </p:nvCxnSpPr>
        <p:spPr>
          <a:xfrm rot="16200000" flipV="1">
            <a:off x="6062515" y="533466"/>
            <a:ext cx="786193" cy="372563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Rounded Rectangle 9">
            <a:extLst>
              <a:ext uri="{FF2B5EF4-FFF2-40B4-BE49-F238E27FC236}">
                <a16:creationId xmlns:a16="http://schemas.microsoft.com/office/drawing/2014/main" id="{069D4C15-F53D-43FA-9D21-A646AF34524C}"/>
              </a:ext>
            </a:extLst>
          </p:cNvPr>
          <p:cNvSpPr/>
          <p:nvPr/>
        </p:nvSpPr>
        <p:spPr>
          <a:xfrm>
            <a:off x="381000" y="762000"/>
            <a:ext cx="8295055" cy="278408"/>
          </a:xfrm>
          <a:prstGeom prst="roundRect">
            <a:avLst>
              <a:gd name="adj" fmla="val 3148"/>
            </a:avLst>
          </a:prstGeom>
          <a:solidFill>
            <a:schemeClr val="accent1">
              <a:lumMod val="20000"/>
              <a:lumOff val="80000"/>
            </a:schemeClr>
          </a:solidFill>
          <a:ln w="12700">
            <a:solidFill>
              <a:schemeClr val="bg1">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lgn="ctr"/>
            <a:r>
              <a:rPr lang="en-US" sz="1600" dirty="0">
                <a:solidFill>
                  <a:schemeClr val="tx1">
                    <a:lumMod val="75000"/>
                    <a:lumOff val="25000"/>
                  </a:schemeClr>
                </a:solidFill>
                <a:latin typeface="Arial" panose="020B0604020202020204" pitchFamily="34" charset="0"/>
                <a:cs typeface="Arial" panose="020B0604020202020204" pitchFamily="34" charset="0"/>
              </a:rPr>
              <a:t>The Internet </a:t>
            </a:r>
          </a:p>
        </p:txBody>
      </p:sp>
      <p:cxnSp>
        <p:nvCxnSpPr>
          <p:cNvPr id="110" name="Straight Arrow Connector 109">
            <a:extLst>
              <a:ext uri="{FF2B5EF4-FFF2-40B4-BE49-F238E27FC236}">
                <a16:creationId xmlns:a16="http://schemas.microsoft.com/office/drawing/2014/main" id="{18543297-8509-4912-A034-FB6D7B78FFD7}"/>
              </a:ext>
            </a:extLst>
          </p:cNvPr>
          <p:cNvCxnSpPr>
            <a:cxnSpLocks/>
          </p:cNvCxnSpPr>
          <p:nvPr/>
        </p:nvCxnSpPr>
        <p:spPr>
          <a:xfrm flipH="1" flipV="1">
            <a:off x="4592791" y="1066213"/>
            <a:ext cx="1" cy="42873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B9B9DBA2-4517-425D-A1DC-772701721437}"/>
              </a:ext>
            </a:extLst>
          </p:cNvPr>
          <p:cNvCxnSpPr>
            <a:cxnSpLocks/>
          </p:cNvCxnSpPr>
          <p:nvPr/>
        </p:nvCxnSpPr>
        <p:spPr>
          <a:xfrm>
            <a:off x="4734897" y="1056611"/>
            <a:ext cx="0" cy="42873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DC040D3-562B-4DF3-BA8E-921CF0792478}"/>
              </a:ext>
            </a:extLst>
          </p:cNvPr>
          <p:cNvCxnSpPr>
            <a:cxnSpLocks/>
          </p:cNvCxnSpPr>
          <p:nvPr/>
        </p:nvCxnSpPr>
        <p:spPr>
          <a:xfrm flipH="1">
            <a:off x="4744571" y="2003049"/>
            <a:ext cx="620" cy="392859"/>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7F535EAC-DC00-40F8-9BC6-1F98A1F50A81}"/>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Overview: IWDW Network Ecosystem</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3" name="Rounded Rectangle 9">
            <a:extLst>
              <a:ext uri="{FF2B5EF4-FFF2-40B4-BE49-F238E27FC236}">
                <a16:creationId xmlns:a16="http://schemas.microsoft.com/office/drawing/2014/main" id="{A3E81B8A-25A0-4412-9AA2-F93A661A77D2}"/>
              </a:ext>
            </a:extLst>
          </p:cNvPr>
          <p:cNvSpPr/>
          <p:nvPr/>
        </p:nvSpPr>
        <p:spPr>
          <a:xfrm>
            <a:off x="2285218" y="3436595"/>
            <a:ext cx="4943943" cy="278408"/>
          </a:xfrm>
          <a:prstGeom prst="roundRect">
            <a:avLst>
              <a:gd name="adj" fmla="val 3148"/>
            </a:avLst>
          </a:prstGeom>
          <a:solidFill>
            <a:schemeClr val="accent1">
              <a:lumMod val="20000"/>
              <a:lumOff val="80000"/>
            </a:schemeClr>
          </a:solidFill>
          <a:ln w="12700">
            <a:solidFill>
              <a:schemeClr val="bg1">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lgn="ctr"/>
            <a:r>
              <a:rPr lang="en-US" sz="1600" dirty="0">
                <a:solidFill>
                  <a:schemeClr val="tx1">
                    <a:lumMod val="75000"/>
                    <a:lumOff val="25000"/>
                  </a:schemeClr>
                </a:solidFill>
                <a:latin typeface="Arial" panose="020B0604020202020204" pitchFamily="34" charset="0"/>
                <a:cs typeface="Arial" panose="020B0604020202020204" pitchFamily="34" charset="0"/>
              </a:rPr>
              <a:t>IWDW Servers </a:t>
            </a:r>
          </a:p>
        </p:txBody>
      </p:sp>
      <p:sp>
        <p:nvSpPr>
          <p:cNvPr id="144" name="TextBox 143">
            <a:extLst>
              <a:ext uri="{FF2B5EF4-FFF2-40B4-BE49-F238E27FC236}">
                <a16:creationId xmlns:a16="http://schemas.microsoft.com/office/drawing/2014/main" id="{0342E42D-44FE-4592-A316-23BD9500BAE0}"/>
              </a:ext>
            </a:extLst>
          </p:cNvPr>
          <p:cNvSpPr txBox="1"/>
          <p:nvPr/>
        </p:nvSpPr>
        <p:spPr>
          <a:xfrm>
            <a:off x="4033935" y="2114511"/>
            <a:ext cx="1184611" cy="153888"/>
          </a:xfrm>
          <a:prstGeom prst="rect">
            <a:avLst/>
          </a:prstGeom>
          <a:solidFill>
            <a:schemeClr val="accent6">
              <a:lumMod val="20000"/>
              <a:lumOff val="80000"/>
              <a:alpha val="40000"/>
            </a:schemeClr>
          </a:solidFill>
          <a:ln>
            <a:solidFill>
              <a:schemeClr val="tx1">
                <a:alpha val="40000"/>
              </a:schemeClr>
            </a:solidFill>
            <a:prstDash val="sysDot"/>
          </a:ln>
        </p:spPr>
        <p:txBody>
          <a:bodyPr wrap="square" tIns="0" bIns="0" rtlCol="0">
            <a:spAutoFit/>
          </a:bodyPr>
          <a:lstStyle/>
          <a:p>
            <a:r>
              <a:rPr lang="en-US" sz="1000" i="1" dirty="0">
                <a:solidFill>
                  <a:schemeClr val="tx1">
                    <a:alpha val="34000"/>
                  </a:schemeClr>
                </a:solidFill>
                <a:latin typeface="Arial" panose="020B0604020202020204" pitchFamily="34" charset="0"/>
                <a:cs typeface="Arial" panose="020B0604020202020204" pitchFamily="34" charset="0"/>
              </a:rPr>
              <a:t>CIRA subnetwork</a:t>
            </a:r>
          </a:p>
        </p:txBody>
      </p:sp>
      <p:sp>
        <p:nvSpPr>
          <p:cNvPr id="145" name="Line Callout 1 (Border and Accent Bar) 3">
            <a:extLst>
              <a:ext uri="{FF2B5EF4-FFF2-40B4-BE49-F238E27FC236}">
                <a16:creationId xmlns:a16="http://schemas.microsoft.com/office/drawing/2014/main" id="{3CC91169-A3B3-46E2-B246-195F9D2026DE}"/>
              </a:ext>
            </a:extLst>
          </p:cNvPr>
          <p:cNvSpPr/>
          <p:nvPr/>
        </p:nvSpPr>
        <p:spPr>
          <a:xfrm>
            <a:off x="6455611" y="2051430"/>
            <a:ext cx="2509459" cy="252392"/>
          </a:xfrm>
          <a:prstGeom prst="accentBorderCallout1">
            <a:avLst>
              <a:gd name="adj1" fmla="val 47633"/>
              <a:gd name="adj2" fmla="val -7734"/>
              <a:gd name="adj3" fmla="val 47101"/>
              <a:gd name="adj4" fmla="val -50696"/>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lvl="0"/>
            <a:r>
              <a:rPr lang="en-US" sz="900" dirty="0">
                <a:solidFill>
                  <a:prstClr val="black"/>
                </a:solidFill>
                <a:latin typeface="Arial" panose="020B0604020202020204" pitchFamily="34" charset="0"/>
                <a:cs typeface="Arial" panose="020B0604020202020204" pitchFamily="34" charset="0"/>
              </a:rPr>
              <a:t>The CIRA subnetwork was phased out in 2017</a:t>
            </a:r>
          </a:p>
        </p:txBody>
      </p:sp>
      <p:sp>
        <p:nvSpPr>
          <p:cNvPr id="5130" name="Callout: Line 5129">
            <a:extLst>
              <a:ext uri="{FF2B5EF4-FFF2-40B4-BE49-F238E27FC236}">
                <a16:creationId xmlns:a16="http://schemas.microsoft.com/office/drawing/2014/main" id="{5C65E9ED-FB1D-48C9-9C40-588837CA9E38}"/>
              </a:ext>
            </a:extLst>
          </p:cNvPr>
          <p:cNvSpPr/>
          <p:nvPr/>
        </p:nvSpPr>
        <p:spPr>
          <a:xfrm>
            <a:off x="381000" y="5126285"/>
            <a:ext cx="2280973" cy="234044"/>
          </a:xfrm>
          <a:prstGeom prst="borderCallout1">
            <a:avLst>
              <a:gd name="adj1" fmla="val -11843"/>
              <a:gd name="adj2" fmla="val 48049"/>
              <a:gd name="adj3" fmla="val -366142"/>
              <a:gd name="adj4" fmla="val 47919"/>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000" dirty="0">
                <a:solidFill>
                  <a:schemeClr val="tx1">
                    <a:lumMod val="75000"/>
                    <a:lumOff val="25000"/>
                  </a:schemeClr>
                </a:solidFill>
                <a:latin typeface="Arial" panose="020B0604020202020204" pitchFamily="34" charset="0"/>
                <a:cs typeface="Arial" panose="020B0604020202020204" pitchFamily="34" charset="0"/>
              </a:rPr>
              <a:t>Some servers have static public IPs</a:t>
            </a:r>
          </a:p>
        </p:txBody>
      </p:sp>
      <p:sp>
        <p:nvSpPr>
          <p:cNvPr id="148" name="Callout: Line 147">
            <a:extLst>
              <a:ext uri="{FF2B5EF4-FFF2-40B4-BE49-F238E27FC236}">
                <a16:creationId xmlns:a16="http://schemas.microsoft.com/office/drawing/2014/main" id="{0C7D910D-EE5E-42C9-80AC-2DBE2D7BB12E}"/>
              </a:ext>
            </a:extLst>
          </p:cNvPr>
          <p:cNvSpPr/>
          <p:nvPr/>
        </p:nvSpPr>
        <p:spPr>
          <a:xfrm>
            <a:off x="6395435" y="5126285"/>
            <a:ext cx="2280973" cy="234044"/>
          </a:xfrm>
          <a:prstGeom prst="borderCallout1">
            <a:avLst>
              <a:gd name="adj1" fmla="val -11843"/>
              <a:gd name="adj2" fmla="val 48049"/>
              <a:gd name="adj3" fmla="val -366142"/>
              <a:gd name="adj4" fmla="val 47919"/>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000" dirty="0">
                <a:solidFill>
                  <a:schemeClr val="tx1">
                    <a:lumMod val="75000"/>
                    <a:lumOff val="25000"/>
                  </a:schemeClr>
                </a:solidFill>
                <a:latin typeface="Arial" panose="020B0604020202020204" pitchFamily="34" charset="0"/>
                <a:cs typeface="Arial" panose="020B0604020202020204" pitchFamily="34" charset="0"/>
              </a:rPr>
              <a:t>Some servers have static private IPs</a:t>
            </a:r>
          </a:p>
        </p:txBody>
      </p:sp>
      <p:sp>
        <p:nvSpPr>
          <p:cNvPr id="149" name="Line Callout 1 (Border and Accent Bar) 3">
            <a:extLst>
              <a:ext uri="{FF2B5EF4-FFF2-40B4-BE49-F238E27FC236}">
                <a16:creationId xmlns:a16="http://schemas.microsoft.com/office/drawing/2014/main" id="{C60CF465-5961-4E09-B71F-53CE4A634637}"/>
              </a:ext>
            </a:extLst>
          </p:cNvPr>
          <p:cNvSpPr/>
          <p:nvPr/>
        </p:nvSpPr>
        <p:spPr>
          <a:xfrm>
            <a:off x="479010" y="1154386"/>
            <a:ext cx="2151849" cy="252392"/>
          </a:xfrm>
          <a:prstGeom prst="accentBorderCallout1">
            <a:avLst>
              <a:gd name="adj1" fmla="val 47633"/>
              <a:gd name="adj2" fmla="val 102844"/>
              <a:gd name="adj3" fmla="val 43513"/>
              <a:gd name="adj4" fmla="val 189095"/>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lvl="0"/>
            <a:r>
              <a:rPr lang="en-US" sz="900" dirty="0">
                <a:solidFill>
                  <a:prstClr val="black"/>
                </a:solidFill>
                <a:latin typeface="Arial" panose="020B0604020202020204" pitchFamily="34" charset="0"/>
                <a:cs typeface="Arial" panose="020B0604020202020204" pitchFamily="34" charset="0"/>
              </a:rPr>
              <a:t>Front Range Gigapop and the Internet2</a:t>
            </a:r>
          </a:p>
        </p:txBody>
      </p:sp>
      <p:sp>
        <p:nvSpPr>
          <p:cNvPr id="150" name="Line Callout 1 (Border and Accent Bar) 3">
            <a:extLst>
              <a:ext uri="{FF2B5EF4-FFF2-40B4-BE49-F238E27FC236}">
                <a16:creationId xmlns:a16="http://schemas.microsoft.com/office/drawing/2014/main" id="{E6C4E78C-11F0-465B-BC54-5E0288C06118}"/>
              </a:ext>
            </a:extLst>
          </p:cNvPr>
          <p:cNvSpPr/>
          <p:nvPr/>
        </p:nvSpPr>
        <p:spPr>
          <a:xfrm>
            <a:off x="479009" y="1968527"/>
            <a:ext cx="2151849" cy="252392"/>
          </a:xfrm>
          <a:prstGeom prst="accentBorderCallout1">
            <a:avLst>
              <a:gd name="adj1" fmla="val 40459"/>
              <a:gd name="adj2" fmla="val 102844"/>
              <a:gd name="adj3" fmla="val 43513"/>
              <a:gd name="adj4" fmla="val 190778"/>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lvl="0"/>
            <a:r>
              <a:rPr lang="en-US" sz="900" dirty="0">
                <a:solidFill>
                  <a:prstClr val="black"/>
                </a:solidFill>
                <a:latin typeface="Arial" panose="020B0604020202020204" pitchFamily="34" charset="0"/>
                <a:cs typeface="Arial" panose="020B0604020202020204" pitchFamily="34" charset="0"/>
              </a:rPr>
              <a:t>Fiber optic networking to Atmos Hill</a:t>
            </a:r>
          </a:p>
        </p:txBody>
      </p:sp>
      <p:sp>
        <p:nvSpPr>
          <p:cNvPr id="151" name="Line Callout 1 (Border and Accent Bar) 3">
            <a:extLst>
              <a:ext uri="{FF2B5EF4-FFF2-40B4-BE49-F238E27FC236}">
                <a16:creationId xmlns:a16="http://schemas.microsoft.com/office/drawing/2014/main" id="{B77AE915-B23C-44B8-AFA3-E0F770DD54C3}"/>
              </a:ext>
            </a:extLst>
          </p:cNvPr>
          <p:cNvSpPr/>
          <p:nvPr/>
        </p:nvSpPr>
        <p:spPr>
          <a:xfrm>
            <a:off x="750770" y="2473954"/>
            <a:ext cx="1880088" cy="252392"/>
          </a:xfrm>
          <a:prstGeom prst="accentBorderCallout1">
            <a:avLst>
              <a:gd name="adj1" fmla="val 40459"/>
              <a:gd name="adj2" fmla="val 102844"/>
              <a:gd name="adj3" fmla="val 39926"/>
              <a:gd name="adj4" fmla="val 185481"/>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pPr lvl="0"/>
            <a:r>
              <a:rPr lang="en-US" sz="900" dirty="0">
                <a:solidFill>
                  <a:prstClr val="black"/>
                </a:solidFill>
                <a:latin typeface="Arial" panose="020B0604020202020204" pitchFamily="34" charset="0"/>
                <a:cs typeface="Arial" panose="020B0604020202020204" pitchFamily="34" charset="0"/>
              </a:rPr>
              <a:t>100 Gigabit Ethernet within CIRA</a:t>
            </a:r>
          </a:p>
        </p:txBody>
      </p:sp>
    </p:spTree>
    <p:extLst>
      <p:ext uri="{BB962C8B-B14F-4D97-AF65-F5344CB8AC3E}">
        <p14:creationId xmlns:p14="http://schemas.microsoft.com/office/powerpoint/2010/main" val="3098404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6">
            <a:extLst>
              <a:ext uri="{FF2B5EF4-FFF2-40B4-BE49-F238E27FC236}">
                <a16:creationId xmlns:a16="http://schemas.microsoft.com/office/drawing/2014/main" id="{624240CB-100B-4941-8B7C-A1D73484F520}"/>
              </a:ext>
            </a:extLst>
          </p:cNvPr>
          <p:cNvSpPr/>
          <p:nvPr/>
        </p:nvSpPr>
        <p:spPr>
          <a:xfrm>
            <a:off x="6040916" y="4052902"/>
            <a:ext cx="2808707" cy="740552"/>
          </a:xfrm>
          <a:prstGeom prst="roundRect">
            <a:avLst>
              <a:gd name="adj" fmla="val 9629"/>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lumMod val="85000"/>
                    <a:lumOff val="15000"/>
                  </a:schemeClr>
                </a:solidFill>
                <a:latin typeface="Arial" panose="020B0604020202020204" pitchFamily="34" charset="0"/>
                <a:cs typeface="Arial" panose="020B0604020202020204" pitchFamily="34" charset="0"/>
              </a:rPr>
              <a:t>NASA NAAPS</a:t>
            </a:r>
            <a:endParaRPr lang="en-US" dirty="0"/>
          </a:p>
          <a:p>
            <a:pPr algn="r"/>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2">
                    <a:lumMod val="75000"/>
                  </a:schemeClr>
                </a:solidFill>
                <a:latin typeface="Arial" panose="020B0604020202020204" pitchFamily="34" charset="0"/>
                <a:cs typeface="Arial" panose="020B0604020202020204" pitchFamily="34" charset="0"/>
              </a:rPr>
              <a:t>NASA / NPS</a:t>
            </a:r>
          </a:p>
        </p:txBody>
      </p:sp>
      <p:sp>
        <p:nvSpPr>
          <p:cNvPr id="3" name="Rounded Rectangle 15">
            <a:extLst>
              <a:ext uri="{FF2B5EF4-FFF2-40B4-BE49-F238E27FC236}">
                <a16:creationId xmlns:a16="http://schemas.microsoft.com/office/drawing/2014/main" id="{5B537430-AF0D-4F33-B715-2EC841DDB38C}"/>
              </a:ext>
            </a:extLst>
          </p:cNvPr>
          <p:cNvSpPr/>
          <p:nvPr/>
        </p:nvSpPr>
        <p:spPr>
          <a:xfrm>
            <a:off x="6040915" y="2893374"/>
            <a:ext cx="2808707" cy="762000"/>
          </a:xfrm>
          <a:prstGeom prst="roundRect">
            <a:avLst>
              <a:gd name="adj" fmla="val 9629"/>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lumMod val="85000"/>
                    <a:lumOff val="15000"/>
                  </a:schemeClr>
                </a:solidFill>
                <a:latin typeface="Arial" panose="020B0604020202020204" pitchFamily="34" charset="0"/>
                <a:cs typeface="Arial" panose="020B0604020202020204" pitchFamily="34" charset="0"/>
              </a:rPr>
              <a:t>NASA ROSES</a:t>
            </a:r>
            <a:endParaRPr lang="en-US" dirty="0"/>
          </a:p>
          <a:p>
            <a:pPr algn="r"/>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2">
                    <a:lumMod val="75000"/>
                  </a:schemeClr>
                </a:solidFill>
                <a:latin typeface="Arial" panose="020B0604020202020204" pitchFamily="34" charset="0"/>
                <a:cs typeface="Arial" panose="020B0604020202020204" pitchFamily="34" charset="0"/>
              </a:rPr>
              <a:t>NASA / NPS</a:t>
            </a:r>
          </a:p>
        </p:txBody>
      </p:sp>
      <p:sp>
        <p:nvSpPr>
          <p:cNvPr id="4" name="Rounded Rectangle 17">
            <a:extLst>
              <a:ext uri="{FF2B5EF4-FFF2-40B4-BE49-F238E27FC236}">
                <a16:creationId xmlns:a16="http://schemas.microsoft.com/office/drawing/2014/main" id="{7CE3ECA4-DF02-4BE8-B314-8B909F9C8FAF}"/>
              </a:ext>
            </a:extLst>
          </p:cNvPr>
          <p:cNvSpPr/>
          <p:nvPr/>
        </p:nvSpPr>
        <p:spPr>
          <a:xfrm>
            <a:off x="228600" y="4052902"/>
            <a:ext cx="2952904" cy="740552"/>
          </a:xfrm>
          <a:prstGeom prst="roundRect">
            <a:avLst>
              <a:gd name="adj" fmla="val 9629"/>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85000"/>
                    <a:lumOff val="15000"/>
                  </a:schemeClr>
                </a:solidFill>
                <a:latin typeface="Arial" panose="020B0604020202020204" pitchFamily="34" charset="0"/>
                <a:cs typeface="Arial" panose="020B0604020202020204" pitchFamily="34" charset="0"/>
              </a:rPr>
              <a:t>VIEWS</a:t>
            </a:r>
            <a:endParaRPr lang="en-US" dirty="0"/>
          </a:p>
          <a:p>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2">
                    <a:lumMod val="75000"/>
                  </a:schemeClr>
                </a:solidFill>
                <a:latin typeface="Arial" panose="020B0604020202020204" pitchFamily="34" charset="0"/>
                <a:cs typeface="Arial" panose="020B0604020202020204" pitchFamily="34" charset="0"/>
              </a:rPr>
              <a:t>EPA / States</a:t>
            </a:r>
          </a:p>
        </p:txBody>
      </p:sp>
      <p:sp>
        <p:nvSpPr>
          <p:cNvPr id="5" name="Rounded Rectangle 14">
            <a:extLst>
              <a:ext uri="{FF2B5EF4-FFF2-40B4-BE49-F238E27FC236}">
                <a16:creationId xmlns:a16="http://schemas.microsoft.com/office/drawing/2014/main" id="{1DED58F5-9951-4267-A545-8D9AA2C01336}"/>
              </a:ext>
            </a:extLst>
          </p:cNvPr>
          <p:cNvSpPr/>
          <p:nvPr/>
        </p:nvSpPr>
        <p:spPr>
          <a:xfrm>
            <a:off x="277654" y="2917606"/>
            <a:ext cx="2920464" cy="740552"/>
          </a:xfrm>
          <a:prstGeom prst="roundRect">
            <a:avLst>
              <a:gd name="adj" fmla="val 9629"/>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85000"/>
                    <a:lumOff val="15000"/>
                  </a:schemeClr>
                </a:solidFill>
                <a:latin typeface="Arial" panose="020B0604020202020204" pitchFamily="34" charset="0"/>
                <a:cs typeface="Arial" panose="020B0604020202020204" pitchFamily="34" charset="0"/>
              </a:rPr>
              <a:t>OGEC Repository</a:t>
            </a:r>
            <a:endParaRPr lang="en-US" dirty="0"/>
          </a:p>
          <a:p>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2">
                    <a:lumMod val="75000"/>
                  </a:schemeClr>
                </a:solidFill>
                <a:latin typeface="Arial" panose="020B0604020202020204" pitchFamily="34" charset="0"/>
                <a:cs typeface="Arial" panose="020B0604020202020204" pitchFamily="34" charset="0"/>
              </a:rPr>
              <a:t>EPA, States</a:t>
            </a:r>
          </a:p>
        </p:txBody>
      </p:sp>
      <p:sp>
        <p:nvSpPr>
          <p:cNvPr id="6" name="Rounded Rectangle 4">
            <a:extLst>
              <a:ext uri="{FF2B5EF4-FFF2-40B4-BE49-F238E27FC236}">
                <a16:creationId xmlns:a16="http://schemas.microsoft.com/office/drawing/2014/main" id="{50506739-A990-4890-A92E-1C2AF5866D2E}"/>
              </a:ext>
            </a:extLst>
          </p:cNvPr>
          <p:cNvSpPr/>
          <p:nvPr/>
        </p:nvSpPr>
        <p:spPr>
          <a:xfrm>
            <a:off x="4800600" y="928444"/>
            <a:ext cx="4073710" cy="1586331"/>
          </a:xfrm>
          <a:prstGeom prst="roundRect">
            <a:avLst>
              <a:gd name="adj" fmla="val 9629"/>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lumMod val="85000"/>
                    <a:lumOff val="15000"/>
                  </a:schemeClr>
                </a:solidFill>
                <a:latin typeface="Arial" panose="020B0604020202020204" pitchFamily="34" charset="0"/>
                <a:cs typeface="Arial" panose="020B0604020202020204" pitchFamily="34" charset="0"/>
              </a:rPr>
              <a:t>WRAP Technical Support System</a:t>
            </a:r>
          </a:p>
          <a:p>
            <a:pPr algn="r"/>
            <a:r>
              <a:rPr lang="en-US" sz="1600" dirty="0">
                <a:solidFill>
                  <a:schemeClr val="tx1">
                    <a:lumMod val="85000"/>
                    <a:lumOff val="15000"/>
                  </a:schemeClr>
                </a:solidFill>
                <a:latin typeface="Arial" panose="020B0604020202020204" pitchFamily="34" charset="0"/>
                <a:cs typeface="Arial" panose="020B0604020202020204" pitchFamily="34" charset="0"/>
              </a:rPr>
              <a:t>(</a:t>
            </a:r>
            <a:r>
              <a:rPr lang="en-US" sz="1600" dirty="0">
                <a:solidFill>
                  <a:schemeClr val="accent1">
                    <a:lumMod val="75000"/>
                  </a:schemeClr>
                </a:solidFill>
                <a:latin typeface="Arial" panose="020B0604020202020204" pitchFamily="34" charset="0"/>
                <a:cs typeface="Arial" panose="020B0604020202020204" pitchFamily="34" charset="0"/>
              </a:rPr>
              <a:t>TSS</a:t>
            </a:r>
            <a:r>
              <a:rPr lang="en-US" sz="1600" dirty="0">
                <a:solidFill>
                  <a:schemeClr val="tx1">
                    <a:lumMod val="85000"/>
                    <a:lumOff val="15000"/>
                  </a:schemeClr>
                </a:solidFill>
                <a:latin typeface="Arial" panose="020B0604020202020204" pitchFamily="34" charset="0"/>
                <a:cs typeface="Arial" panose="020B0604020202020204" pitchFamily="34" charset="0"/>
              </a:rPr>
              <a:t>)</a:t>
            </a:r>
          </a:p>
          <a:p>
            <a:pPr algn="r"/>
            <a:endParaRPr lang="en-US" dirty="0"/>
          </a:p>
          <a:p>
            <a:pPr algn="r"/>
            <a:endParaRPr lang="en-US" dirty="0"/>
          </a:p>
          <a:p>
            <a:pPr algn="r"/>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1">
                    <a:lumMod val="75000"/>
                  </a:schemeClr>
                </a:solidFill>
                <a:latin typeface="Arial" panose="020B0604020202020204" pitchFamily="34" charset="0"/>
                <a:cs typeface="Arial" panose="020B0604020202020204" pitchFamily="34" charset="0"/>
              </a:rPr>
              <a:t>NPS, USFS</a:t>
            </a:r>
          </a:p>
        </p:txBody>
      </p:sp>
      <p:sp>
        <p:nvSpPr>
          <p:cNvPr id="7" name="Rounded Rectangle 6">
            <a:extLst>
              <a:ext uri="{FF2B5EF4-FFF2-40B4-BE49-F238E27FC236}">
                <a16:creationId xmlns:a16="http://schemas.microsoft.com/office/drawing/2014/main" id="{C81EEFD3-EC02-48AB-AC15-7F27E712125D}"/>
              </a:ext>
            </a:extLst>
          </p:cNvPr>
          <p:cNvSpPr/>
          <p:nvPr/>
        </p:nvSpPr>
        <p:spPr>
          <a:xfrm>
            <a:off x="257317" y="924304"/>
            <a:ext cx="4086084" cy="1598559"/>
          </a:xfrm>
          <a:prstGeom prst="roundRect">
            <a:avLst>
              <a:gd name="adj" fmla="val 9629"/>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317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85000"/>
                    <a:lumOff val="15000"/>
                  </a:schemeClr>
                </a:solidFill>
                <a:latin typeface="Arial" panose="020B0604020202020204" pitchFamily="34" charset="0"/>
                <a:cs typeface="Arial" panose="020B0604020202020204" pitchFamily="34" charset="0"/>
              </a:rPr>
              <a:t>Intermountain West Data Warehouse</a:t>
            </a:r>
          </a:p>
          <a:p>
            <a:r>
              <a:rPr lang="en-US" sz="1600" dirty="0">
                <a:solidFill>
                  <a:schemeClr val="tx1">
                    <a:lumMod val="85000"/>
                    <a:lumOff val="15000"/>
                  </a:schemeClr>
                </a:solidFill>
                <a:latin typeface="Arial" panose="020B0604020202020204" pitchFamily="34" charset="0"/>
                <a:cs typeface="Arial" panose="020B0604020202020204" pitchFamily="34" charset="0"/>
              </a:rPr>
              <a:t>(</a:t>
            </a:r>
            <a:r>
              <a:rPr lang="en-US" sz="1600" dirty="0">
                <a:solidFill>
                  <a:schemeClr val="tx2">
                    <a:lumMod val="60000"/>
                    <a:lumOff val="40000"/>
                  </a:schemeClr>
                </a:solidFill>
                <a:latin typeface="Arial" panose="020B0604020202020204" pitchFamily="34" charset="0"/>
                <a:cs typeface="Arial" panose="020B0604020202020204" pitchFamily="34" charset="0"/>
              </a:rPr>
              <a:t>IWDW</a:t>
            </a:r>
            <a:r>
              <a:rPr lang="en-US" sz="1600" dirty="0">
                <a:solidFill>
                  <a:schemeClr val="tx1">
                    <a:lumMod val="85000"/>
                    <a:lumOff val="15000"/>
                  </a:schemeClr>
                </a:solidFill>
                <a:latin typeface="Arial" panose="020B0604020202020204" pitchFamily="34" charset="0"/>
                <a:cs typeface="Arial" panose="020B0604020202020204" pitchFamily="34" charset="0"/>
              </a:rPr>
              <a:t>)</a:t>
            </a:r>
          </a:p>
          <a:p>
            <a:endParaRPr lang="en-US" dirty="0"/>
          </a:p>
          <a:p>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1">
                    <a:lumMod val="75000"/>
                  </a:schemeClr>
                </a:solidFill>
                <a:latin typeface="Arial" panose="020B0604020202020204" pitchFamily="34" charset="0"/>
                <a:cs typeface="Arial" panose="020B0604020202020204" pitchFamily="34" charset="0"/>
              </a:rPr>
              <a:t>NPS, BLM, USFS, EPA, States</a:t>
            </a:r>
          </a:p>
        </p:txBody>
      </p:sp>
      <p:sp>
        <p:nvSpPr>
          <p:cNvPr id="8" name="Rounded Rectangle 7">
            <a:extLst>
              <a:ext uri="{FF2B5EF4-FFF2-40B4-BE49-F238E27FC236}">
                <a16:creationId xmlns:a16="http://schemas.microsoft.com/office/drawing/2014/main" id="{593F9002-BCC9-45E1-AC00-BBBB75EB7F28}"/>
              </a:ext>
            </a:extLst>
          </p:cNvPr>
          <p:cNvSpPr/>
          <p:nvPr/>
        </p:nvSpPr>
        <p:spPr>
          <a:xfrm>
            <a:off x="228600" y="5041502"/>
            <a:ext cx="4086083" cy="1583933"/>
          </a:xfrm>
          <a:prstGeom prst="roundRect">
            <a:avLst>
              <a:gd name="adj" fmla="val 9629"/>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85000"/>
                    <a:lumOff val="15000"/>
                  </a:schemeClr>
                </a:solidFill>
                <a:latin typeface="Arial" panose="020B0604020202020204" pitchFamily="34" charset="0"/>
                <a:cs typeface="Arial" panose="020B0604020202020204" pitchFamily="34" charset="0"/>
              </a:rPr>
              <a:t>FLM Environmental</a:t>
            </a:r>
          </a:p>
          <a:p>
            <a:r>
              <a:rPr lang="en-US" sz="2000" dirty="0">
                <a:solidFill>
                  <a:schemeClr val="tx1">
                    <a:lumMod val="85000"/>
                    <a:lumOff val="15000"/>
                  </a:schemeClr>
                </a:solidFill>
                <a:latin typeface="Arial" panose="020B0604020202020204" pitchFamily="34" charset="0"/>
                <a:cs typeface="Arial" panose="020B0604020202020204" pitchFamily="34" charset="0"/>
              </a:rPr>
              <a:t>Database</a:t>
            </a:r>
          </a:p>
          <a:p>
            <a:r>
              <a:rPr lang="en-US" sz="1600" dirty="0">
                <a:solidFill>
                  <a:schemeClr val="tx1">
                    <a:lumMod val="85000"/>
                    <a:lumOff val="15000"/>
                  </a:schemeClr>
                </a:solidFill>
                <a:latin typeface="Arial" panose="020B0604020202020204" pitchFamily="34" charset="0"/>
                <a:cs typeface="Arial" panose="020B0604020202020204" pitchFamily="34" charset="0"/>
              </a:rPr>
              <a:t>(</a:t>
            </a:r>
            <a:r>
              <a:rPr lang="en-US" sz="1600" dirty="0">
                <a:solidFill>
                  <a:schemeClr val="accent2">
                    <a:lumMod val="75000"/>
                  </a:schemeClr>
                </a:solidFill>
                <a:latin typeface="Arial" panose="020B0604020202020204" pitchFamily="34" charset="0"/>
                <a:cs typeface="Arial" panose="020B0604020202020204" pitchFamily="34" charset="0"/>
              </a:rPr>
              <a:t>FED</a:t>
            </a:r>
            <a:r>
              <a:rPr lang="en-US" sz="1600" dirty="0">
                <a:solidFill>
                  <a:schemeClr val="tx1">
                    <a:lumMod val="85000"/>
                    <a:lumOff val="15000"/>
                  </a:schemeClr>
                </a:solidFill>
                <a:latin typeface="Arial" panose="020B0604020202020204" pitchFamily="34" charset="0"/>
                <a:cs typeface="Arial" panose="020B0604020202020204" pitchFamily="34" charset="0"/>
              </a:rPr>
              <a:t>)</a:t>
            </a:r>
          </a:p>
          <a:p>
            <a:endParaRPr lang="en-US" dirty="0"/>
          </a:p>
          <a:p>
            <a:r>
              <a:rPr lang="en-US" sz="1400" dirty="0">
                <a:solidFill>
                  <a:schemeClr val="tx1">
                    <a:lumMod val="65000"/>
                    <a:lumOff val="35000"/>
                  </a:schemeClr>
                </a:solidFill>
                <a:latin typeface="Arial" panose="020B0604020202020204" pitchFamily="34" charset="0"/>
                <a:cs typeface="Arial" panose="020B0604020202020204" pitchFamily="34" charset="0"/>
              </a:rPr>
              <a:t>Partners: </a:t>
            </a:r>
            <a:r>
              <a:rPr lang="en-US" sz="1400" dirty="0">
                <a:solidFill>
                  <a:schemeClr val="accent2">
                    <a:lumMod val="75000"/>
                  </a:schemeClr>
                </a:solidFill>
                <a:latin typeface="Arial" panose="020B0604020202020204" pitchFamily="34" charset="0"/>
                <a:cs typeface="Arial" panose="020B0604020202020204" pitchFamily="34" charset="0"/>
              </a:rPr>
              <a:t>NPS, USFS</a:t>
            </a:r>
          </a:p>
        </p:txBody>
      </p:sp>
      <p:sp>
        <p:nvSpPr>
          <p:cNvPr id="9" name="Rounded Rectangle 8">
            <a:extLst>
              <a:ext uri="{FF2B5EF4-FFF2-40B4-BE49-F238E27FC236}">
                <a16:creationId xmlns:a16="http://schemas.microsoft.com/office/drawing/2014/main" id="{48BE63B0-4E45-4924-BBA9-8ABC353FF0D7}"/>
              </a:ext>
            </a:extLst>
          </p:cNvPr>
          <p:cNvSpPr/>
          <p:nvPr/>
        </p:nvSpPr>
        <p:spPr>
          <a:xfrm>
            <a:off x="4800600" y="5041501"/>
            <a:ext cx="4073710" cy="1583933"/>
          </a:xfrm>
          <a:prstGeom prst="roundRect">
            <a:avLst>
              <a:gd name="adj" fmla="val 9629"/>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dirty="0">
                <a:solidFill>
                  <a:schemeClr val="tx1">
                    <a:lumMod val="85000"/>
                    <a:lumOff val="15000"/>
                  </a:schemeClr>
                </a:solidFill>
                <a:latin typeface="Arial" panose="020B0604020202020204" pitchFamily="34" charset="0"/>
                <a:cs typeface="Arial" panose="020B0604020202020204" pitchFamily="34" charset="0"/>
              </a:rPr>
              <a:t>Southeastern </a:t>
            </a:r>
          </a:p>
          <a:p>
            <a:pPr algn="r"/>
            <a:r>
              <a:rPr lang="en-US" sz="2000" dirty="0">
                <a:solidFill>
                  <a:schemeClr val="tx1">
                    <a:lumMod val="85000"/>
                    <a:lumOff val="15000"/>
                  </a:schemeClr>
                </a:solidFill>
                <a:latin typeface="Arial" panose="020B0604020202020204" pitchFamily="34" charset="0"/>
                <a:cs typeface="Arial" panose="020B0604020202020204" pitchFamily="34" charset="0"/>
              </a:rPr>
              <a:t>Modeling, Analysis, and Planning </a:t>
            </a:r>
            <a:endParaRPr lang="en-US" sz="1600" dirty="0">
              <a:solidFill>
                <a:schemeClr val="tx1">
                  <a:lumMod val="85000"/>
                  <a:lumOff val="15000"/>
                </a:schemeClr>
              </a:solidFill>
              <a:latin typeface="Arial" panose="020B0604020202020204" pitchFamily="34" charset="0"/>
              <a:cs typeface="Arial" panose="020B0604020202020204" pitchFamily="34" charset="0"/>
            </a:endParaRPr>
          </a:p>
          <a:p>
            <a:pPr algn="r"/>
            <a:r>
              <a:rPr lang="en-US" sz="1600" dirty="0">
                <a:solidFill>
                  <a:schemeClr val="tx1">
                    <a:lumMod val="85000"/>
                    <a:lumOff val="15000"/>
                  </a:schemeClr>
                </a:solidFill>
                <a:latin typeface="Arial" panose="020B0604020202020204" pitchFamily="34" charset="0"/>
                <a:cs typeface="Arial" panose="020B0604020202020204" pitchFamily="34" charset="0"/>
              </a:rPr>
              <a:t>(</a:t>
            </a:r>
            <a:r>
              <a:rPr lang="en-US" sz="1600" dirty="0">
                <a:solidFill>
                  <a:srgbClr val="7030A0"/>
                </a:solidFill>
                <a:latin typeface="Arial" panose="020B0604020202020204" pitchFamily="34" charset="0"/>
                <a:cs typeface="Arial" panose="020B0604020202020204" pitchFamily="34" charset="0"/>
              </a:rPr>
              <a:t>SEMAP</a:t>
            </a:r>
            <a:r>
              <a:rPr lang="en-US" sz="1600" dirty="0">
                <a:solidFill>
                  <a:schemeClr val="tx1">
                    <a:lumMod val="85000"/>
                    <a:lumOff val="15000"/>
                  </a:schemeClr>
                </a:solidFill>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r"/>
            <a:r>
              <a:rPr lang="en-US" sz="1400" dirty="0">
                <a:solidFill>
                  <a:schemeClr val="tx1">
                    <a:lumMod val="65000"/>
                    <a:lumOff val="35000"/>
                  </a:schemeClr>
                </a:solidFill>
                <a:latin typeface="Arial" panose="020B0604020202020204" pitchFamily="34" charset="0"/>
                <a:cs typeface="Arial" panose="020B0604020202020204" pitchFamily="34" charset="0"/>
              </a:rPr>
              <a:t>Partners: EPA, </a:t>
            </a:r>
            <a:r>
              <a:rPr lang="en-US" sz="1400" dirty="0">
                <a:solidFill>
                  <a:schemeClr val="accent4">
                    <a:lumMod val="75000"/>
                  </a:schemeClr>
                </a:solidFill>
                <a:latin typeface="Arial" panose="020B0604020202020204" pitchFamily="34" charset="0"/>
                <a:cs typeface="Arial" panose="020B0604020202020204" pitchFamily="34" charset="0"/>
              </a:rPr>
              <a:t>Southeastern States</a:t>
            </a:r>
          </a:p>
        </p:txBody>
      </p:sp>
      <p:graphicFrame>
        <p:nvGraphicFramePr>
          <p:cNvPr id="10" name="Diagram 9">
            <a:extLst>
              <a:ext uri="{FF2B5EF4-FFF2-40B4-BE49-F238E27FC236}">
                <a16:creationId xmlns:a16="http://schemas.microsoft.com/office/drawing/2014/main" id="{9E7632E3-906D-400B-8CCE-0BBCCA9C9962}"/>
              </a:ext>
            </a:extLst>
          </p:cNvPr>
          <p:cNvGraphicFramePr/>
          <p:nvPr/>
        </p:nvGraphicFramePr>
        <p:xfrm>
          <a:off x="843410" y="1218905"/>
          <a:ext cx="7462389" cy="5281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58EF5F31-51A4-4CF9-BF8C-ED2A3A5F14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0744" y="3000441"/>
            <a:ext cx="738644" cy="762000"/>
          </a:xfrm>
          <a:prstGeom prst="rect">
            <a:avLst/>
          </a:prstGeom>
        </p:spPr>
      </p:pic>
      <p:pic>
        <p:nvPicPr>
          <p:cNvPr id="12" name="Picture 11">
            <a:extLst>
              <a:ext uri="{FF2B5EF4-FFF2-40B4-BE49-F238E27FC236}">
                <a16:creationId xmlns:a16="http://schemas.microsoft.com/office/drawing/2014/main" id="{24988891-DFC3-4A9B-9EAF-81D4200C7C3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4774" y="4052902"/>
            <a:ext cx="533400" cy="533400"/>
          </a:xfrm>
          <a:prstGeom prst="rect">
            <a:avLst/>
          </a:prstGeom>
        </p:spPr>
      </p:pic>
      <p:pic>
        <p:nvPicPr>
          <p:cNvPr id="13" name="Picture 12">
            <a:extLst>
              <a:ext uri="{FF2B5EF4-FFF2-40B4-BE49-F238E27FC236}">
                <a16:creationId xmlns:a16="http://schemas.microsoft.com/office/drawing/2014/main" id="{084D44AC-B150-4FC4-9273-27BD8A2908E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13940" y="3173616"/>
            <a:ext cx="691982" cy="460310"/>
          </a:xfrm>
          <a:prstGeom prst="rect">
            <a:avLst/>
          </a:prstGeom>
        </p:spPr>
      </p:pic>
      <p:pic>
        <p:nvPicPr>
          <p:cNvPr id="14" name="Picture 13">
            <a:extLst>
              <a:ext uri="{FF2B5EF4-FFF2-40B4-BE49-F238E27FC236}">
                <a16:creationId xmlns:a16="http://schemas.microsoft.com/office/drawing/2014/main" id="{05E12317-6420-4E3E-8DDF-93A79CFAD90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78272" y="3991643"/>
            <a:ext cx="657857" cy="657857"/>
          </a:xfrm>
          <a:prstGeom prst="rect">
            <a:avLst/>
          </a:prstGeom>
        </p:spPr>
      </p:pic>
      <p:sp>
        <p:nvSpPr>
          <p:cNvPr id="16" name="Rounded Rectangle 9">
            <a:extLst>
              <a:ext uri="{FF2B5EF4-FFF2-40B4-BE49-F238E27FC236}">
                <a16:creationId xmlns:a16="http://schemas.microsoft.com/office/drawing/2014/main" id="{A6464E54-4156-41A5-A080-C7964DFD28D9}"/>
              </a:ext>
            </a:extLst>
          </p:cNvPr>
          <p:cNvSpPr/>
          <p:nvPr/>
        </p:nvSpPr>
        <p:spPr>
          <a:xfrm>
            <a:off x="2343150" y="3679335"/>
            <a:ext cx="4457700" cy="355954"/>
          </a:xfrm>
          <a:prstGeom prst="roundRect">
            <a:avLst>
              <a:gd name="adj" fmla="val 9629"/>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75000"/>
                    <a:lumOff val="25000"/>
                  </a:schemeClr>
                </a:solidFill>
                <a:latin typeface="Arial" panose="020B0604020202020204" pitchFamily="34" charset="0"/>
                <a:cs typeface="Arial" panose="020B0604020202020204" pitchFamily="34" charset="0"/>
              </a:rPr>
              <a:t>CIRA Air Data Management System   </a:t>
            </a:r>
          </a:p>
        </p:txBody>
      </p:sp>
      <p:sp>
        <p:nvSpPr>
          <p:cNvPr id="20" name="Slide Number Placeholder 19">
            <a:extLst>
              <a:ext uri="{FF2B5EF4-FFF2-40B4-BE49-F238E27FC236}">
                <a16:creationId xmlns:a16="http://schemas.microsoft.com/office/drawing/2014/main" id="{23937389-A59D-4F39-AB7E-45D625D88F2A}"/>
              </a:ext>
            </a:extLst>
          </p:cNvPr>
          <p:cNvSpPr>
            <a:spLocks noGrp="1"/>
          </p:cNvSpPr>
          <p:nvPr>
            <p:ph type="sldNum" sz="quarter" idx="4294967295"/>
          </p:nvPr>
        </p:nvSpPr>
        <p:spPr>
          <a:xfrm>
            <a:off x="7010400" y="6477000"/>
            <a:ext cx="2133600" cy="365125"/>
          </a:xfrm>
        </p:spPr>
        <p:txBody>
          <a:bodyPr/>
          <a:lstStyle/>
          <a:p>
            <a:fld id="{9443E677-3BEE-4081-B3F1-3D00D0C160F5}" type="slidenum">
              <a:rPr lang="en-US" smtClean="0"/>
              <a:t>12</a:t>
            </a:fld>
            <a:endParaRPr lang="en-US" dirty="0"/>
          </a:p>
        </p:txBody>
      </p:sp>
      <p:sp>
        <p:nvSpPr>
          <p:cNvPr id="18" name="Rounded Rectangle 14">
            <a:extLst>
              <a:ext uri="{FF2B5EF4-FFF2-40B4-BE49-F238E27FC236}">
                <a16:creationId xmlns:a16="http://schemas.microsoft.com/office/drawing/2014/main" id="{CB5D5EA0-3EB1-4917-9787-10B067DEF3FB}"/>
              </a:ext>
            </a:extLst>
          </p:cNvPr>
          <p:cNvSpPr/>
          <p:nvPr/>
        </p:nvSpPr>
        <p:spPr>
          <a:xfrm>
            <a:off x="2695394" y="1641393"/>
            <a:ext cx="1066800" cy="194581"/>
          </a:xfrm>
          <a:prstGeom prst="roundRect">
            <a:avLst>
              <a:gd name="adj" fmla="val 9629"/>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r>
              <a:rPr lang="en-US" sz="900" dirty="0">
                <a:solidFill>
                  <a:schemeClr val="accent3">
                    <a:lumMod val="75000"/>
                  </a:schemeClr>
                </a:solidFill>
                <a:latin typeface="Arial" panose="020B0604020202020204" pitchFamily="34" charset="0"/>
                <a:cs typeface="Arial" panose="020B0604020202020204" pitchFamily="34" charset="0"/>
              </a:rPr>
              <a:t>Partially funded</a:t>
            </a:r>
          </a:p>
        </p:txBody>
      </p:sp>
      <p:sp>
        <p:nvSpPr>
          <p:cNvPr id="19" name="Rounded Rectangle 14">
            <a:extLst>
              <a:ext uri="{FF2B5EF4-FFF2-40B4-BE49-F238E27FC236}">
                <a16:creationId xmlns:a16="http://schemas.microsoft.com/office/drawing/2014/main" id="{AF9D71CA-E508-470B-A56B-3AACEB58755F}"/>
              </a:ext>
            </a:extLst>
          </p:cNvPr>
          <p:cNvSpPr/>
          <p:nvPr/>
        </p:nvSpPr>
        <p:spPr>
          <a:xfrm>
            <a:off x="5321474" y="1610729"/>
            <a:ext cx="1066800" cy="194581"/>
          </a:xfrm>
          <a:prstGeom prst="roundRect">
            <a:avLst>
              <a:gd name="adj" fmla="val 9629"/>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r>
              <a:rPr lang="en-US" sz="900" dirty="0">
                <a:solidFill>
                  <a:schemeClr val="accent3">
                    <a:lumMod val="75000"/>
                  </a:schemeClr>
                </a:solidFill>
                <a:latin typeface="Arial" panose="020B0604020202020204" pitchFamily="34" charset="0"/>
                <a:cs typeface="Arial" panose="020B0604020202020204" pitchFamily="34" charset="0"/>
              </a:rPr>
              <a:t>Partially funded</a:t>
            </a:r>
          </a:p>
        </p:txBody>
      </p:sp>
      <p:sp>
        <p:nvSpPr>
          <p:cNvPr id="21" name="Rounded Rectangle 14">
            <a:extLst>
              <a:ext uri="{FF2B5EF4-FFF2-40B4-BE49-F238E27FC236}">
                <a16:creationId xmlns:a16="http://schemas.microsoft.com/office/drawing/2014/main" id="{471253BF-F32F-41E5-BC5E-C77372A28773}"/>
              </a:ext>
            </a:extLst>
          </p:cNvPr>
          <p:cNvSpPr/>
          <p:nvPr/>
        </p:nvSpPr>
        <p:spPr>
          <a:xfrm>
            <a:off x="2640400" y="5739860"/>
            <a:ext cx="1066800" cy="194581"/>
          </a:xfrm>
          <a:prstGeom prst="roundRect">
            <a:avLst>
              <a:gd name="adj" fmla="val 9629"/>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r>
              <a:rPr lang="en-US" sz="900" dirty="0">
                <a:solidFill>
                  <a:schemeClr val="accent3">
                    <a:lumMod val="75000"/>
                  </a:schemeClr>
                </a:solidFill>
                <a:latin typeface="Arial" panose="020B0604020202020204" pitchFamily="34" charset="0"/>
                <a:cs typeface="Arial" panose="020B0604020202020204" pitchFamily="34" charset="0"/>
              </a:rPr>
              <a:t>Partially funded</a:t>
            </a:r>
          </a:p>
        </p:txBody>
      </p:sp>
      <p:sp>
        <p:nvSpPr>
          <p:cNvPr id="22" name="TextBox 21">
            <a:extLst>
              <a:ext uri="{FF2B5EF4-FFF2-40B4-BE49-F238E27FC236}">
                <a16:creationId xmlns:a16="http://schemas.microsoft.com/office/drawing/2014/main" id="{2BE87810-D47E-45B2-9C95-801B181C530E}"/>
              </a:ext>
            </a:extLst>
          </p:cNvPr>
          <p:cNvSpPr txBox="1"/>
          <p:nvPr/>
        </p:nvSpPr>
        <p:spPr>
          <a:xfrm>
            <a:off x="152400" y="26126"/>
            <a:ext cx="6858000" cy="461665"/>
          </a:xfrm>
          <a:prstGeom prst="rect">
            <a:avLst/>
          </a:prstGeom>
          <a:noFill/>
        </p:spPr>
        <p:txBody>
          <a:bodyPr wrap="square" rtlCol="0">
            <a:spAutoFit/>
          </a:bodyPr>
          <a:lstStyle/>
          <a:p>
            <a:r>
              <a:rPr lang="en-US" sz="2400" dirty="0">
                <a:solidFill>
                  <a:srgbClr val="F0F0F0"/>
                </a:solidFill>
              </a:rPr>
              <a:t>CIRA Air Data Management System Ecosystem</a:t>
            </a:r>
          </a:p>
        </p:txBody>
      </p:sp>
    </p:spTree>
    <p:extLst>
      <p:ext uri="{BB962C8B-B14F-4D97-AF65-F5344CB8AC3E}">
        <p14:creationId xmlns:p14="http://schemas.microsoft.com/office/powerpoint/2010/main" val="157451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Down 13">
            <a:extLst>
              <a:ext uri="{FF2B5EF4-FFF2-40B4-BE49-F238E27FC236}">
                <a16:creationId xmlns:a16="http://schemas.microsoft.com/office/drawing/2014/main" id="{95C48387-1C01-15FB-8912-82323BA64F5B}"/>
              </a:ext>
            </a:extLst>
          </p:cNvPr>
          <p:cNvSpPr/>
          <p:nvPr/>
        </p:nvSpPr>
        <p:spPr>
          <a:xfrm>
            <a:off x="7395414" y="1752600"/>
            <a:ext cx="498990" cy="4953000"/>
          </a:xfrm>
          <a:prstGeom prst="downArrow">
            <a:avLst>
              <a:gd name="adj1" fmla="val 50000"/>
              <a:gd name="adj2" fmla="val 139589"/>
            </a:avLst>
          </a:prstGeom>
          <a:solidFill>
            <a:schemeClr val="accent1">
              <a:alpha val="40000"/>
            </a:schemeClr>
          </a:solidFill>
          <a:ln w="3175">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B939A6A-A665-19CE-EA75-E2A2D071EA0F}"/>
              </a:ext>
            </a:extLst>
          </p:cNvPr>
          <p:cNvSpPr>
            <a:spLocks noGrp="1"/>
          </p:cNvSpPr>
          <p:nvPr>
            <p:ph type="sldNum" sz="quarter" idx="12"/>
          </p:nvPr>
        </p:nvSpPr>
        <p:spPr>
          <a:xfrm>
            <a:off x="7340110" y="6477000"/>
            <a:ext cx="2133600" cy="365125"/>
          </a:xfrm>
        </p:spPr>
        <p:txBody>
          <a:bodyPr/>
          <a:lstStyle/>
          <a:p>
            <a:fld id="{9443E677-3BEE-4081-B3F1-3D00D0C160F5}" type="slidenum">
              <a:rPr lang="en-US" smtClean="0"/>
              <a:t>13</a:t>
            </a:fld>
            <a:endParaRPr lang="en-US" dirty="0"/>
          </a:p>
        </p:txBody>
      </p:sp>
      <p:sp>
        <p:nvSpPr>
          <p:cNvPr id="3" name="TextBox 2">
            <a:extLst>
              <a:ext uri="{FF2B5EF4-FFF2-40B4-BE49-F238E27FC236}">
                <a16:creationId xmlns:a16="http://schemas.microsoft.com/office/drawing/2014/main" id="{FDF53058-E34F-B01E-A6EF-40AA10BD3D19}"/>
              </a:ext>
            </a:extLst>
          </p:cNvPr>
          <p:cNvSpPr txBox="1"/>
          <p:nvPr/>
        </p:nvSpPr>
        <p:spPr>
          <a:xfrm>
            <a:off x="267422" y="836065"/>
            <a:ext cx="5715000" cy="5832366"/>
          </a:xfrm>
          <a:prstGeom prst="rect">
            <a:avLst/>
          </a:prstGeom>
          <a:noFill/>
        </p:spPr>
        <p:txBody>
          <a:bodyPr wrap="square" rtlCol="0">
            <a:spAutoFit/>
          </a:bodyPr>
          <a:lstStyle/>
          <a:p>
            <a:r>
              <a:rPr lang="en-US" dirty="0">
                <a:solidFill>
                  <a:srgbClr val="0070C0"/>
                </a:solidFill>
              </a:rPr>
              <a:t>2000: Original WRAP Database</a:t>
            </a:r>
          </a:p>
          <a:p>
            <a:pPr>
              <a:spcAft>
                <a:spcPts val="600"/>
              </a:spcAft>
            </a:pPr>
            <a:endParaRPr lang="en-US" sz="800" dirty="0">
              <a:solidFill>
                <a:srgbClr val="0070C0"/>
              </a:solidFill>
            </a:endParaRPr>
          </a:p>
          <a:p>
            <a:pPr>
              <a:spcAft>
                <a:spcPts val="600"/>
              </a:spcAft>
            </a:pPr>
            <a:r>
              <a:rPr lang="en-US" dirty="0">
                <a:solidFill>
                  <a:srgbClr val="0070C0"/>
                </a:solidFill>
                <a:highlight>
                  <a:srgbClr val="FFFFCC"/>
                </a:highlight>
              </a:rPr>
              <a:t>2002: Visibility Information Exchange Website (</a:t>
            </a:r>
            <a:r>
              <a:rPr lang="en-US" b="1" dirty="0">
                <a:solidFill>
                  <a:srgbClr val="0070C0"/>
                </a:solidFill>
                <a:highlight>
                  <a:srgbClr val="FFFFCC"/>
                </a:highlight>
              </a:rPr>
              <a:t>VIEWS</a:t>
            </a:r>
            <a:r>
              <a:rPr lang="en-US" dirty="0">
                <a:solidFill>
                  <a:srgbClr val="0070C0"/>
                </a:solidFill>
                <a:highlight>
                  <a:srgbClr val="FFFFCC"/>
                </a:highlight>
              </a:rPr>
              <a:t>)</a:t>
            </a:r>
          </a:p>
          <a:p>
            <a:pPr>
              <a:spcAft>
                <a:spcPts val="600"/>
              </a:spcAft>
            </a:pPr>
            <a:r>
              <a:rPr lang="en-US" dirty="0">
                <a:solidFill>
                  <a:srgbClr val="0070C0"/>
                </a:solidFill>
              </a:rPr>
              <a:t>2004: National Ambient Air Toxics Archive (ATDA)</a:t>
            </a:r>
          </a:p>
          <a:p>
            <a:pPr>
              <a:spcAft>
                <a:spcPts val="600"/>
              </a:spcAft>
            </a:pPr>
            <a:r>
              <a:rPr lang="en-US" dirty="0">
                <a:solidFill>
                  <a:srgbClr val="0070C0"/>
                </a:solidFill>
                <a:highlight>
                  <a:srgbClr val="FFFFCC"/>
                </a:highlight>
              </a:rPr>
              <a:t>2005: WRAP Technical Support System version #1 (</a:t>
            </a:r>
            <a:r>
              <a:rPr lang="en-US" b="1" dirty="0">
                <a:solidFill>
                  <a:srgbClr val="0070C0"/>
                </a:solidFill>
                <a:highlight>
                  <a:srgbClr val="FFFFCC"/>
                </a:highlight>
              </a:rPr>
              <a:t>TSS</a:t>
            </a:r>
            <a:r>
              <a:rPr lang="en-US" dirty="0">
                <a:solidFill>
                  <a:srgbClr val="0070C0"/>
                </a:solidFill>
                <a:highlight>
                  <a:srgbClr val="FFFFCC"/>
                </a:highlight>
              </a:rPr>
              <a:t>)</a:t>
            </a:r>
          </a:p>
          <a:p>
            <a:pPr>
              <a:spcAft>
                <a:spcPts val="600"/>
              </a:spcAft>
            </a:pPr>
            <a:r>
              <a:rPr lang="en-US" dirty="0"/>
              <a:t>2007: NASA ROSES – Satellite Data Enhancements</a:t>
            </a:r>
          </a:p>
          <a:p>
            <a:pPr>
              <a:spcAft>
                <a:spcPts val="600"/>
              </a:spcAft>
            </a:pPr>
            <a:r>
              <a:rPr lang="en-US" dirty="0"/>
              <a:t>2008: NASA ROSES – Navy Aerosol Analysis &amp; Pred. System</a:t>
            </a:r>
          </a:p>
          <a:p>
            <a:pPr>
              <a:spcAft>
                <a:spcPts val="600"/>
              </a:spcAft>
            </a:pPr>
            <a:r>
              <a:rPr lang="en-US" dirty="0"/>
              <a:t>2009: U.S. Forest Service Water Data project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b="1" i="0" u="none" strike="noStrike" kern="1200" cap="none" spc="0" normalizeH="0" baseline="0" noProof="0" dirty="0">
              <a:ln>
                <a:noFill/>
              </a:ln>
              <a:solidFill>
                <a:prstClr val="black"/>
              </a:solidFill>
              <a:effectLst/>
              <a:highlight>
                <a:srgbClr val="FFFFCC"/>
              </a:highlight>
              <a:uLnTx/>
              <a:uFillTx/>
              <a:latin typeface="Calibri"/>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highlight>
                  <a:srgbClr val="FFFFCC"/>
                </a:highlight>
                <a:uLnTx/>
                <a:uFillTx/>
                <a:latin typeface="Calibri"/>
                <a:ea typeface="+mn-ea"/>
                <a:cs typeface="+mn-cs"/>
              </a:rPr>
              <a:t>2009: Air Data Management System (ADMS)</a:t>
            </a:r>
            <a:endParaRPr lang="en-US" sz="2000" dirty="0"/>
          </a:p>
          <a:p>
            <a:pPr>
              <a:spcAft>
                <a:spcPts val="600"/>
              </a:spcAft>
            </a:pPr>
            <a:r>
              <a:rPr lang="en-US" dirty="0"/>
              <a:t>2010: Cyberinfrastructure for AQ Management (</a:t>
            </a:r>
            <a:r>
              <a:rPr lang="en-US" dirty="0" err="1"/>
              <a:t>CyAir</a:t>
            </a:r>
            <a:r>
              <a:rPr lang="en-US" dirty="0"/>
              <a:t>)</a:t>
            </a:r>
          </a:p>
          <a:p>
            <a:pPr>
              <a:spcAft>
                <a:spcPts val="600"/>
              </a:spcAft>
            </a:pPr>
            <a:r>
              <a:rPr lang="en-US" dirty="0">
                <a:solidFill>
                  <a:srgbClr val="0070C0"/>
                </a:solidFill>
              </a:rPr>
              <a:t>2010: Southeastern Mgmt. and Planning (SEMAP) website</a:t>
            </a:r>
          </a:p>
          <a:p>
            <a:pPr>
              <a:spcAft>
                <a:spcPts val="600"/>
              </a:spcAft>
            </a:pPr>
            <a:r>
              <a:rPr lang="en-US" dirty="0">
                <a:solidFill>
                  <a:srgbClr val="0070C0"/>
                </a:solidFill>
                <a:highlight>
                  <a:srgbClr val="FFFFCC"/>
                </a:highlight>
              </a:rPr>
              <a:t>2011: Federal Land Manager Environmental Database (</a:t>
            </a:r>
            <a:r>
              <a:rPr lang="en-US" b="1" dirty="0">
                <a:solidFill>
                  <a:srgbClr val="0070C0"/>
                </a:solidFill>
                <a:highlight>
                  <a:srgbClr val="FFFFCC"/>
                </a:highlight>
              </a:rPr>
              <a:t>FED</a:t>
            </a:r>
            <a:r>
              <a:rPr lang="en-US" dirty="0">
                <a:solidFill>
                  <a:srgbClr val="0070C0"/>
                </a:solidFill>
                <a:highlight>
                  <a:srgbClr val="FFFFCC"/>
                </a:highlight>
              </a:rPr>
              <a:t>)</a:t>
            </a:r>
          </a:p>
          <a:p>
            <a:pPr>
              <a:spcAft>
                <a:spcPts val="600"/>
              </a:spcAft>
            </a:pPr>
            <a:r>
              <a:rPr lang="en-US" dirty="0"/>
              <a:t>2011: Federal Leadership Forum (FLF)</a:t>
            </a:r>
          </a:p>
          <a:p>
            <a:pPr>
              <a:spcAft>
                <a:spcPts val="600"/>
              </a:spcAft>
            </a:pPr>
            <a:r>
              <a:rPr lang="en-US" dirty="0">
                <a:solidFill>
                  <a:srgbClr val="0070C0"/>
                </a:solidFill>
                <a:highlight>
                  <a:srgbClr val="FFFFCC"/>
                </a:highlight>
              </a:rPr>
              <a:t>2012: Three-State Data Warehouse (TSDW)</a:t>
            </a:r>
          </a:p>
          <a:p>
            <a:pPr>
              <a:spcAft>
                <a:spcPts val="600"/>
              </a:spcAft>
            </a:pPr>
            <a:r>
              <a:rPr lang="en-US" dirty="0">
                <a:solidFill>
                  <a:srgbClr val="0070C0"/>
                </a:solidFill>
                <a:highlight>
                  <a:srgbClr val="FFFFCC"/>
                </a:highlight>
              </a:rPr>
              <a:t>2017: Intermountain West Data Warehouse (</a:t>
            </a:r>
            <a:r>
              <a:rPr lang="en-US" b="1" dirty="0">
                <a:solidFill>
                  <a:srgbClr val="0070C0"/>
                </a:solidFill>
                <a:highlight>
                  <a:srgbClr val="FFFFCC"/>
                </a:highlight>
              </a:rPr>
              <a:t>IWDW</a:t>
            </a:r>
            <a:r>
              <a:rPr lang="en-US" dirty="0">
                <a:solidFill>
                  <a:srgbClr val="0070C0"/>
                </a:solidFill>
                <a:highlight>
                  <a:srgbClr val="FFFFCC"/>
                </a:highlight>
              </a:rPr>
              <a:t>)</a:t>
            </a:r>
          </a:p>
          <a:p>
            <a:pPr>
              <a:spcAft>
                <a:spcPts val="600"/>
              </a:spcAft>
            </a:pPr>
            <a:r>
              <a:rPr lang="en-US" dirty="0">
                <a:solidFill>
                  <a:srgbClr val="0070C0"/>
                </a:solidFill>
                <a:highlight>
                  <a:srgbClr val="FFFFCC"/>
                </a:highlight>
              </a:rPr>
              <a:t>2019: WRAP Technical Support System version #2 (</a:t>
            </a:r>
            <a:r>
              <a:rPr lang="en-US" b="1" dirty="0">
                <a:solidFill>
                  <a:srgbClr val="0070C0"/>
                </a:solidFill>
                <a:highlight>
                  <a:srgbClr val="FFFFCC"/>
                </a:highlight>
              </a:rPr>
              <a:t>TSSv2</a:t>
            </a:r>
            <a:r>
              <a:rPr lang="en-US" dirty="0">
                <a:solidFill>
                  <a:srgbClr val="0070C0"/>
                </a:solidFill>
                <a:highlight>
                  <a:srgbClr val="FFFFCC"/>
                </a:highlight>
              </a:rPr>
              <a:t>) </a:t>
            </a:r>
          </a:p>
        </p:txBody>
      </p:sp>
      <p:sp>
        <p:nvSpPr>
          <p:cNvPr id="4" name="TextBox 3">
            <a:extLst>
              <a:ext uri="{FF2B5EF4-FFF2-40B4-BE49-F238E27FC236}">
                <a16:creationId xmlns:a16="http://schemas.microsoft.com/office/drawing/2014/main" id="{DA560B3D-78A4-9620-3CD9-4281B55C1D68}"/>
              </a:ext>
            </a:extLst>
          </p:cNvPr>
          <p:cNvSpPr txBox="1"/>
          <p:nvPr/>
        </p:nvSpPr>
        <p:spPr>
          <a:xfrm>
            <a:off x="152400" y="76200"/>
            <a:ext cx="4246471" cy="461665"/>
          </a:xfrm>
          <a:prstGeom prst="rect">
            <a:avLst/>
          </a:prstGeom>
          <a:noFill/>
        </p:spPr>
        <p:txBody>
          <a:bodyPr wrap="square" rtlCol="0">
            <a:spAutoFit/>
          </a:bodyPr>
          <a:lstStyle/>
          <a:p>
            <a:r>
              <a:rPr lang="en-US" sz="2400" dirty="0">
                <a:solidFill>
                  <a:schemeClr val="tx2">
                    <a:lumMod val="60000"/>
                    <a:lumOff val="40000"/>
                  </a:schemeClr>
                </a:solidFill>
                <a:latin typeface="Arial" panose="020B0604020202020204" pitchFamily="34" charset="0"/>
                <a:cs typeface="Arial" panose="020B0604020202020204" pitchFamily="34" charset="0"/>
              </a:rPr>
              <a:t>ADMS Ecosystem Timeline</a:t>
            </a:r>
            <a:endParaRPr lang="en-US" sz="2400" i="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5" name="Right Brace 4">
            <a:extLst>
              <a:ext uri="{FF2B5EF4-FFF2-40B4-BE49-F238E27FC236}">
                <a16:creationId xmlns:a16="http://schemas.microsoft.com/office/drawing/2014/main" id="{18BC3954-8D70-970C-2F1A-C9D1F364BBBC}"/>
              </a:ext>
            </a:extLst>
          </p:cNvPr>
          <p:cNvSpPr/>
          <p:nvPr/>
        </p:nvSpPr>
        <p:spPr>
          <a:xfrm>
            <a:off x="5254028" y="5257800"/>
            <a:ext cx="156172" cy="99060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7">
            <a:extLst>
              <a:ext uri="{FF2B5EF4-FFF2-40B4-BE49-F238E27FC236}">
                <a16:creationId xmlns:a16="http://schemas.microsoft.com/office/drawing/2014/main" id="{FF908128-3A68-3766-0BCD-EC0A8CB52EBB}"/>
              </a:ext>
            </a:extLst>
          </p:cNvPr>
          <p:cNvPicPr>
            <a:picLocks noChangeAspect="1"/>
          </p:cNvPicPr>
          <p:nvPr/>
        </p:nvPicPr>
        <p:blipFill>
          <a:blip r:embed="rId3"/>
          <a:stretch>
            <a:fillRect/>
          </a:stretch>
        </p:blipFill>
        <p:spPr>
          <a:xfrm>
            <a:off x="6566202" y="1219200"/>
            <a:ext cx="2157413" cy="533400"/>
          </a:xfrm>
          <a:prstGeom prst="rect">
            <a:avLst/>
          </a:prstGeom>
          <a:ln>
            <a:solidFill>
              <a:schemeClr val="bg1">
                <a:lumMod val="75000"/>
              </a:schemeClr>
            </a:solidFill>
          </a:ln>
        </p:spPr>
      </p:pic>
      <p:pic>
        <p:nvPicPr>
          <p:cNvPr id="18" name="Picture 17">
            <a:extLst>
              <a:ext uri="{FF2B5EF4-FFF2-40B4-BE49-F238E27FC236}">
                <a16:creationId xmlns:a16="http://schemas.microsoft.com/office/drawing/2014/main" id="{B64D1A60-3123-6A10-CE58-3BF171AAC7DA}"/>
              </a:ext>
            </a:extLst>
          </p:cNvPr>
          <p:cNvPicPr>
            <a:picLocks noChangeAspect="1"/>
          </p:cNvPicPr>
          <p:nvPr/>
        </p:nvPicPr>
        <p:blipFill>
          <a:blip r:embed="rId4"/>
          <a:stretch>
            <a:fillRect/>
          </a:stretch>
        </p:blipFill>
        <p:spPr>
          <a:xfrm>
            <a:off x="6590016" y="3632041"/>
            <a:ext cx="2133600" cy="502024"/>
          </a:xfrm>
          <a:prstGeom prst="rect">
            <a:avLst/>
          </a:prstGeom>
          <a:ln>
            <a:solidFill>
              <a:schemeClr val="bg1">
                <a:lumMod val="75000"/>
              </a:schemeClr>
            </a:solidFill>
          </a:ln>
        </p:spPr>
      </p:pic>
      <p:sp>
        <p:nvSpPr>
          <p:cNvPr id="19" name="Rectangle: Rounded Corners 18">
            <a:extLst>
              <a:ext uri="{FF2B5EF4-FFF2-40B4-BE49-F238E27FC236}">
                <a16:creationId xmlns:a16="http://schemas.microsoft.com/office/drawing/2014/main" id="{F52B0BB9-99BC-DA39-2ABC-4748D8C9E2BC}"/>
              </a:ext>
            </a:extLst>
          </p:cNvPr>
          <p:cNvSpPr/>
          <p:nvPr/>
        </p:nvSpPr>
        <p:spPr>
          <a:xfrm>
            <a:off x="187522" y="1219200"/>
            <a:ext cx="5957009" cy="2287325"/>
          </a:xfrm>
          <a:prstGeom prst="roundRect">
            <a:avLst>
              <a:gd name="adj" fmla="val 3457"/>
            </a:avLst>
          </a:prstGeom>
          <a:solidFill>
            <a:schemeClr val="accent6">
              <a:lumMod val="75000"/>
              <a:alpha val="2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C4A6D52-7C14-19DE-386C-E4F016133E51}"/>
              </a:ext>
            </a:extLst>
          </p:cNvPr>
          <p:cNvSpPr/>
          <p:nvPr/>
        </p:nvSpPr>
        <p:spPr>
          <a:xfrm>
            <a:off x="187522" y="3632041"/>
            <a:ext cx="5957009" cy="3073559"/>
          </a:xfrm>
          <a:prstGeom prst="roundRect">
            <a:avLst>
              <a:gd name="adj" fmla="val 3490"/>
            </a:avLst>
          </a:prstGeom>
          <a:solidFill>
            <a:schemeClr val="accent1">
              <a:alpha val="2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E36621-8288-E93B-B848-8F6E18A806E9}"/>
              </a:ext>
            </a:extLst>
          </p:cNvPr>
          <p:cNvSpPr txBox="1"/>
          <p:nvPr/>
        </p:nvSpPr>
        <p:spPr>
          <a:xfrm>
            <a:off x="5486119" y="5583823"/>
            <a:ext cx="1600200" cy="338554"/>
          </a:xfrm>
          <a:prstGeom prst="rect">
            <a:avLst/>
          </a:prstGeom>
          <a:solidFill>
            <a:schemeClr val="bg1">
              <a:lumMod val="95000"/>
            </a:schemeClr>
          </a:solidFill>
          <a:ln>
            <a:solidFill>
              <a:srgbClr val="C00000">
                <a:alpha val="25000"/>
              </a:srgbClr>
            </a:solidFill>
          </a:ln>
        </p:spPr>
        <p:txBody>
          <a:bodyPr wrap="square" rtlCol="0">
            <a:spAutoFit/>
          </a:bodyPr>
          <a:lstStyle/>
          <a:p>
            <a:r>
              <a:rPr lang="en-US" sz="1600" dirty="0"/>
              <a:t>Data Warehouse</a:t>
            </a:r>
          </a:p>
        </p:txBody>
      </p:sp>
    </p:spTree>
    <p:extLst>
      <p:ext uri="{BB962C8B-B14F-4D97-AF65-F5344CB8AC3E}">
        <p14:creationId xmlns:p14="http://schemas.microsoft.com/office/powerpoint/2010/main" val="927327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A25044-6F31-6C57-D9D2-CFA5CFF508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28" y="248508"/>
            <a:ext cx="8990072" cy="6360983"/>
          </a:xfrm>
          <a:prstGeom prst="rect">
            <a:avLst/>
          </a:prstGeom>
        </p:spPr>
      </p:pic>
      <p:sp>
        <p:nvSpPr>
          <p:cNvPr id="8" name="Rounded Rectangle 9">
            <a:extLst>
              <a:ext uri="{FF2B5EF4-FFF2-40B4-BE49-F238E27FC236}">
                <a16:creationId xmlns:a16="http://schemas.microsoft.com/office/drawing/2014/main" id="{21CB9EA6-F0F9-4084-BCC3-7811FFFA1B61}"/>
              </a:ext>
            </a:extLst>
          </p:cNvPr>
          <p:cNvSpPr/>
          <p:nvPr/>
        </p:nvSpPr>
        <p:spPr>
          <a:xfrm>
            <a:off x="6726932" y="2677575"/>
            <a:ext cx="2263140" cy="706625"/>
          </a:xfrm>
          <a:prstGeom prst="roundRect">
            <a:avLst>
              <a:gd name="adj" fmla="val 3148"/>
            </a:avLst>
          </a:prstGeom>
          <a:solidFill>
            <a:srgbClr val="FFFFCC"/>
          </a:solidFill>
          <a:ln w="12700">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lgn="ctr"/>
            <a:r>
              <a:rPr lang="en-US" sz="1100" dirty="0">
                <a:solidFill>
                  <a:prstClr val="black"/>
                </a:solidFill>
                <a:latin typeface="Arial" panose="020B0604020202020204" pitchFamily="34" charset="0"/>
                <a:cs typeface="Arial" panose="020B0604020202020204" pitchFamily="34" charset="0"/>
              </a:rPr>
              <a:t>CIRA</a:t>
            </a:r>
          </a:p>
          <a:p>
            <a:pPr lvl="0" algn="ctr"/>
            <a:r>
              <a:rPr lang="en-US" sz="1100" dirty="0">
                <a:solidFill>
                  <a:prstClr val="black"/>
                </a:solidFill>
                <a:latin typeface="Arial" panose="020B0604020202020204" pitchFamily="34" charset="0"/>
                <a:cs typeface="Arial" panose="020B0604020202020204" pitchFamily="34" charset="0"/>
              </a:rPr>
              <a:t>Air Data Management System</a:t>
            </a:r>
          </a:p>
          <a:p>
            <a:pPr lvl="0" algn="ctr"/>
            <a:r>
              <a:rPr lang="en-US" sz="1100" dirty="0">
                <a:solidFill>
                  <a:prstClr val="black"/>
                </a:solidFill>
                <a:latin typeface="Arial" panose="020B0604020202020204" pitchFamily="34" charset="0"/>
                <a:cs typeface="Arial" panose="020B0604020202020204" pitchFamily="34" charset="0"/>
              </a:rPr>
              <a:t>Architecture</a:t>
            </a:r>
          </a:p>
        </p:txBody>
      </p:sp>
    </p:spTree>
    <p:extLst>
      <p:ext uri="{BB962C8B-B14F-4D97-AF65-F5344CB8AC3E}">
        <p14:creationId xmlns:p14="http://schemas.microsoft.com/office/powerpoint/2010/main" val="2574678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Connector: Elbow 68">
            <a:extLst>
              <a:ext uri="{FF2B5EF4-FFF2-40B4-BE49-F238E27FC236}">
                <a16:creationId xmlns:a16="http://schemas.microsoft.com/office/drawing/2014/main" id="{3D692791-429F-0CBA-C7F7-DB8C6D1AF851}"/>
              </a:ext>
            </a:extLst>
          </p:cNvPr>
          <p:cNvCxnSpPr>
            <a:endCxn id="21" idx="1"/>
          </p:cNvCxnSpPr>
          <p:nvPr/>
        </p:nvCxnSpPr>
        <p:spPr>
          <a:xfrm flipV="1">
            <a:off x="2743200" y="2091229"/>
            <a:ext cx="3581400" cy="2071244"/>
          </a:xfrm>
          <a:prstGeom prst="bentConnector3">
            <a:avLst>
              <a:gd name="adj1" fmla="val 8778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78122F9A-6E72-AC0D-DB38-E1ED9336DB84}"/>
              </a:ext>
            </a:extLst>
          </p:cNvPr>
          <p:cNvCxnSpPr/>
          <p:nvPr/>
        </p:nvCxnSpPr>
        <p:spPr>
          <a:xfrm flipV="1">
            <a:off x="2743200" y="2081812"/>
            <a:ext cx="3580790" cy="1568683"/>
          </a:xfrm>
          <a:prstGeom prst="bentConnector3">
            <a:avLst>
              <a:gd name="adj1" fmla="val 8799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2339171-CD22-33E5-4548-DE1D15F53232}"/>
              </a:ext>
            </a:extLst>
          </p:cNvPr>
          <p:cNvCxnSpPr>
            <a:cxnSpLocks/>
          </p:cNvCxnSpPr>
          <p:nvPr/>
        </p:nvCxnSpPr>
        <p:spPr>
          <a:xfrm flipV="1">
            <a:off x="2743200" y="2081812"/>
            <a:ext cx="3580790" cy="16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270A883-180E-6E84-1F9C-ECEA4CE7D17B}"/>
              </a:ext>
            </a:extLst>
          </p:cNvPr>
          <p:cNvCxnSpPr/>
          <p:nvPr/>
        </p:nvCxnSpPr>
        <p:spPr>
          <a:xfrm>
            <a:off x="1828800" y="1595525"/>
            <a:ext cx="0" cy="2383702"/>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8971E7E-360D-4F93-8B1A-94EE414CCDA5}"/>
              </a:ext>
            </a:extLst>
          </p:cNvPr>
          <p:cNvSpPr txBox="1"/>
          <p:nvPr/>
        </p:nvSpPr>
        <p:spPr>
          <a:xfrm>
            <a:off x="131068" y="106143"/>
            <a:ext cx="68031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Interdependencies and Considerations</a:t>
            </a:r>
          </a:p>
        </p:txBody>
      </p:sp>
      <p:sp>
        <p:nvSpPr>
          <p:cNvPr id="2" name="TextBox 1">
            <a:extLst>
              <a:ext uri="{FF2B5EF4-FFF2-40B4-BE49-F238E27FC236}">
                <a16:creationId xmlns:a16="http://schemas.microsoft.com/office/drawing/2014/main" id="{17D38C88-5476-C5F9-803E-DD9759C70F83}"/>
              </a:ext>
            </a:extLst>
          </p:cNvPr>
          <p:cNvSpPr txBox="1"/>
          <p:nvPr/>
        </p:nvSpPr>
        <p:spPr>
          <a:xfrm>
            <a:off x="838200" y="1911807"/>
            <a:ext cx="1905000" cy="369332"/>
          </a:xfrm>
          <a:prstGeom prst="rect">
            <a:avLst/>
          </a:prstGeom>
          <a:solidFill>
            <a:schemeClr val="accent1">
              <a:lumMod val="20000"/>
              <a:lumOff val="80000"/>
            </a:schemeClr>
          </a:solidFill>
          <a:ln>
            <a:solidFill>
              <a:schemeClr val="tx2">
                <a:lumMod val="75000"/>
              </a:schemeClr>
            </a:solidFill>
          </a:ln>
        </p:spPr>
        <p:txBody>
          <a:bodyPr wrap="square" rtlCol="0">
            <a:spAutoFit/>
          </a:bodyPr>
          <a:lstStyle/>
          <a:p>
            <a:pPr algn="ctr"/>
            <a:r>
              <a:rPr lang="en-US" dirty="0"/>
              <a:t>IMPROVE</a:t>
            </a:r>
          </a:p>
        </p:txBody>
      </p:sp>
      <p:sp>
        <p:nvSpPr>
          <p:cNvPr id="3" name="TextBox 2">
            <a:extLst>
              <a:ext uri="{FF2B5EF4-FFF2-40B4-BE49-F238E27FC236}">
                <a16:creationId xmlns:a16="http://schemas.microsoft.com/office/drawing/2014/main" id="{31110D7C-6D25-F750-12FE-DD95131C0164}"/>
              </a:ext>
            </a:extLst>
          </p:cNvPr>
          <p:cNvSpPr txBox="1"/>
          <p:nvPr/>
        </p:nvSpPr>
        <p:spPr>
          <a:xfrm>
            <a:off x="838200" y="2935763"/>
            <a:ext cx="1905000" cy="369332"/>
          </a:xfrm>
          <a:prstGeom prst="rect">
            <a:avLst/>
          </a:prstGeom>
          <a:solidFill>
            <a:schemeClr val="accent3">
              <a:lumMod val="20000"/>
              <a:lumOff val="80000"/>
            </a:schemeClr>
          </a:solidFill>
          <a:ln>
            <a:solidFill>
              <a:schemeClr val="accent3">
                <a:lumMod val="75000"/>
              </a:schemeClr>
            </a:solidFill>
          </a:ln>
        </p:spPr>
        <p:txBody>
          <a:bodyPr wrap="square" rtlCol="0">
            <a:spAutoFit/>
          </a:bodyPr>
          <a:lstStyle/>
          <a:p>
            <a:pPr algn="ctr"/>
            <a:r>
              <a:rPr lang="en-US" dirty="0"/>
              <a:t>CASTNET</a:t>
            </a:r>
          </a:p>
        </p:txBody>
      </p:sp>
      <p:sp>
        <p:nvSpPr>
          <p:cNvPr id="4" name="TextBox 3">
            <a:extLst>
              <a:ext uri="{FF2B5EF4-FFF2-40B4-BE49-F238E27FC236}">
                <a16:creationId xmlns:a16="http://schemas.microsoft.com/office/drawing/2014/main" id="{EFFE5E1F-A86E-17C6-2325-CF66CF50F49B}"/>
              </a:ext>
            </a:extLst>
          </p:cNvPr>
          <p:cNvSpPr txBox="1"/>
          <p:nvPr/>
        </p:nvSpPr>
        <p:spPr>
          <a:xfrm>
            <a:off x="838200" y="3457495"/>
            <a:ext cx="1905000" cy="369332"/>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pPr algn="ctr"/>
            <a:r>
              <a:rPr lang="en-US" dirty="0"/>
              <a:t>NADP</a:t>
            </a:r>
          </a:p>
        </p:txBody>
      </p:sp>
      <p:sp>
        <p:nvSpPr>
          <p:cNvPr id="6" name="TextBox 5">
            <a:extLst>
              <a:ext uri="{FF2B5EF4-FFF2-40B4-BE49-F238E27FC236}">
                <a16:creationId xmlns:a16="http://schemas.microsoft.com/office/drawing/2014/main" id="{B32C9AEE-A6FF-0869-B6E6-72767A069A05}"/>
              </a:ext>
            </a:extLst>
          </p:cNvPr>
          <p:cNvSpPr txBox="1"/>
          <p:nvPr/>
        </p:nvSpPr>
        <p:spPr>
          <a:xfrm>
            <a:off x="838200" y="3979227"/>
            <a:ext cx="1905000" cy="369332"/>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en-US" dirty="0"/>
              <a:t>AQS</a:t>
            </a:r>
          </a:p>
        </p:txBody>
      </p:sp>
      <p:sp>
        <p:nvSpPr>
          <p:cNvPr id="8" name="TextBox 7">
            <a:extLst>
              <a:ext uri="{FF2B5EF4-FFF2-40B4-BE49-F238E27FC236}">
                <a16:creationId xmlns:a16="http://schemas.microsoft.com/office/drawing/2014/main" id="{7784C04B-17E1-8289-7624-6FBC3FEDF095}"/>
              </a:ext>
            </a:extLst>
          </p:cNvPr>
          <p:cNvSpPr txBox="1"/>
          <p:nvPr/>
        </p:nvSpPr>
        <p:spPr>
          <a:xfrm>
            <a:off x="838200" y="2423785"/>
            <a:ext cx="1905000" cy="369332"/>
          </a:xfrm>
          <a:prstGeom prst="rect">
            <a:avLst/>
          </a:prstGeom>
          <a:solidFill>
            <a:schemeClr val="accent1">
              <a:lumMod val="20000"/>
              <a:lumOff val="80000"/>
            </a:schemeClr>
          </a:solidFill>
          <a:ln>
            <a:solidFill>
              <a:schemeClr val="tx2">
                <a:lumMod val="75000"/>
              </a:schemeClr>
            </a:solidFill>
          </a:ln>
        </p:spPr>
        <p:txBody>
          <a:bodyPr wrap="square" rtlCol="0">
            <a:spAutoFit/>
          </a:bodyPr>
          <a:lstStyle/>
          <a:p>
            <a:pPr algn="ctr"/>
            <a:r>
              <a:rPr lang="en-US" dirty="0"/>
              <a:t>IMPROVE RHR</a:t>
            </a:r>
          </a:p>
        </p:txBody>
      </p:sp>
      <p:sp>
        <p:nvSpPr>
          <p:cNvPr id="11" name="Rectangle: Rounded Corners 10">
            <a:extLst>
              <a:ext uri="{FF2B5EF4-FFF2-40B4-BE49-F238E27FC236}">
                <a16:creationId xmlns:a16="http://schemas.microsoft.com/office/drawing/2014/main" id="{031079DB-4F9E-7494-D4C4-19A2F9D91266}"/>
              </a:ext>
            </a:extLst>
          </p:cNvPr>
          <p:cNvSpPr/>
          <p:nvPr/>
        </p:nvSpPr>
        <p:spPr>
          <a:xfrm>
            <a:off x="609600" y="921207"/>
            <a:ext cx="2362200" cy="3657600"/>
          </a:xfrm>
          <a:prstGeom prst="roundRect">
            <a:avLst>
              <a:gd name="adj" fmla="val 5321"/>
            </a:avLst>
          </a:prstGeom>
          <a:solidFill>
            <a:schemeClr val="accent3">
              <a:lumMod val="75000"/>
              <a:alpha val="1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2F4CF16-07C4-2E42-D1AF-CF1B5C9EFAC0}"/>
              </a:ext>
            </a:extLst>
          </p:cNvPr>
          <p:cNvPicPr>
            <a:picLocks noChangeAspect="1"/>
          </p:cNvPicPr>
          <p:nvPr/>
        </p:nvPicPr>
        <p:blipFill>
          <a:blip r:embed="rId3"/>
          <a:stretch>
            <a:fillRect/>
          </a:stretch>
        </p:blipFill>
        <p:spPr>
          <a:xfrm>
            <a:off x="838200" y="1115361"/>
            <a:ext cx="1905000" cy="480164"/>
          </a:xfrm>
          <a:prstGeom prst="rect">
            <a:avLst/>
          </a:prstGeom>
        </p:spPr>
      </p:pic>
      <p:sp>
        <p:nvSpPr>
          <p:cNvPr id="15" name="Rectangle: Rounded Corners 14">
            <a:extLst>
              <a:ext uri="{FF2B5EF4-FFF2-40B4-BE49-F238E27FC236}">
                <a16:creationId xmlns:a16="http://schemas.microsoft.com/office/drawing/2014/main" id="{AB9F0ABB-A5FD-EF4B-DF7D-59D34F0CAF27}"/>
              </a:ext>
            </a:extLst>
          </p:cNvPr>
          <p:cNvSpPr/>
          <p:nvPr/>
        </p:nvSpPr>
        <p:spPr>
          <a:xfrm>
            <a:off x="3352800" y="937057"/>
            <a:ext cx="2362200" cy="3657600"/>
          </a:xfrm>
          <a:prstGeom prst="roundRect">
            <a:avLst>
              <a:gd name="adj" fmla="val 5321"/>
            </a:avLst>
          </a:prstGeom>
          <a:solidFill>
            <a:schemeClr val="tx2">
              <a:lumMod val="40000"/>
              <a:lumOff val="60000"/>
              <a:alpha val="2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4741F084-59D1-0A0C-BE80-E5706466FFED}"/>
              </a:ext>
            </a:extLst>
          </p:cNvPr>
          <p:cNvPicPr>
            <a:picLocks noChangeAspect="1"/>
          </p:cNvPicPr>
          <p:nvPr/>
        </p:nvPicPr>
        <p:blipFill>
          <a:blip r:embed="rId4"/>
          <a:stretch>
            <a:fillRect/>
          </a:stretch>
        </p:blipFill>
        <p:spPr>
          <a:xfrm>
            <a:off x="3581400" y="1115361"/>
            <a:ext cx="1905000" cy="480164"/>
          </a:xfrm>
          <a:prstGeom prst="rect">
            <a:avLst/>
          </a:prstGeom>
        </p:spPr>
      </p:pic>
      <p:sp>
        <p:nvSpPr>
          <p:cNvPr id="18" name="Rectangle: Rounded Corners 17">
            <a:extLst>
              <a:ext uri="{FF2B5EF4-FFF2-40B4-BE49-F238E27FC236}">
                <a16:creationId xmlns:a16="http://schemas.microsoft.com/office/drawing/2014/main" id="{3C44B5EE-6DB4-6B83-68D7-0CD17DB9FCE7}"/>
              </a:ext>
            </a:extLst>
          </p:cNvPr>
          <p:cNvSpPr/>
          <p:nvPr/>
        </p:nvSpPr>
        <p:spPr>
          <a:xfrm>
            <a:off x="6096000" y="921207"/>
            <a:ext cx="2362200" cy="3657600"/>
          </a:xfrm>
          <a:prstGeom prst="roundRect">
            <a:avLst>
              <a:gd name="adj" fmla="val 5321"/>
            </a:avLst>
          </a:prstGeom>
          <a:solidFill>
            <a:schemeClr val="accent5">
              <a:lumMod val="60000"/>
              <a:lumOff val="40000"/>
              <a:alpha val="2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C2443B43-E229-A10C-5320-A54D1064213F}"/>
              </a:ext>
            </a:extLst>
          </p:cNvPr>
          <p:cNvPicPr>
            <a:picLocks noChangeAspect="1"/>
          </p:cNvPicPr>
          <p:nvPr/>
        </p:nvPicPr>
        <p:blipFill>
          <a:blip r:embed="rId4"/>
          <a:stretch>
            <a:fillRect/>
          </a:stretch>
        </p:blipFill>
        <p:spPr>
          <a:xfrm>
            <a:off x="6324600" y="1099511"/>
            <a:ext cx="1905000" cy="480164"/>
          </a:xfrm>
          <a:prstGeom prst="rect">
            <a:avLst/>
          </a:prstGeom>
        </p:spPr>
      </p:pic>
      <p:pic>
        <p:nvPicPr>
          <p:cNvPr id="20" name="Picture 19">
            <a:extLst>
              <a:ext uri="{FF2B5EF4-FFF2-40B4-BE49-F238E27FC236}">
                <a16:creationId xmlns:a16="http://schemas.microsoft.com/office/drawing/2014/main" id="{FF753551-6C7A-187F-6938-EF2AACD8B335}"/>
              </a:ext>
            </a:extLst>
          </p:cNvPr>
          <p:cNvPicPr>
            <a:picLocks noChangeAspect="1"/>
          </p:cNvPicPr>
          <p:nvPr/>
        </p:nvPicPr>
        <p:blipFill>
          <a:blip r:embed="rId5"/>
          <a:stretch>
            <a:fillRect/>
          </a:stretch>
        </p:blipFill>
        <p:spPr>
          <a:xfrm>
            <a:off x="6324601" y="1099512"/>
            <a:ext cx="1905000" cy="480164"/>
          </a:xfrm>
          <a:prstGeom prst="rect">
            <a:avLst/>
          </a:prstGeom>
        </p:spPr>
      </p:pic>
      <p:sp>
        <p:nvSpPr>
          <p:cNvPr id="21" name="TextBox 20">
            <a:extLst>
              <a:ext uri="{FF2B5EF4-FFF2-40B4-BE49-F238E27FC236}">
                <a16:creationId xmlns:a16="http://schemas.microsoft.com/office/drawing/2014/main" id="{3067DA60-B8D8-ECDE-0BAA-08B53281F56D}"/>
              </a:ext>
            </a:extLst>
          </p:cNvPr>
          <p:cNvSpPr txBox="1"/>
          <p:nvPr/>
        </p:nvSpPr>
        <p:spPr>
          <a:xfrm>
            <a:off x="6324600" y="1906563"/>
            <a:ext cx="1905000"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dirty="0"/>
              <a:t>MPE</a:t>
            </a:r>
          </a:p>
        </p:txBody>
      </p:sp>
      <p:sp>
        <p:nvSpPr>
          <p:cNvPr id="22" name="TextBox 21">
            <a:extLst>
              <a:ext uri="{FF2B5EF4-FFF2-40B4-BE49-F238E27FC236}">
                <a16:creationId xmlns:a16="http://schemas.microsoft.com/office/drawing/2014/main" id="{C236439D-727A-59EE-65D4-AD9848E61C67}"/>
              </a:ext>
            </a:extLst>
          </p:cNvPr>
          <p:cNvSpPr txBox="1"/>
          <p:nvPr/>
        </p:nvSpPr>
        <p:spPr>
          <a:xfrm>
            <a:off x="6323990" y="3977807"/>
            <a:ext cx="1905000" cy="369332"/>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en-US" dirty="0"/>
              <a:t>Emissions Data</a:t>
            </a:r>
          </a:p>
        </p:txBody>
      </p:sp>
      <p:sp>
        <p:nvSpPr>
          <p:cNvPr id="23" name="TextBox 22">
            <a:extLst>
              <a:ext uri="{FF2B5EF4-FFF2-40B4-BE49-F238E27FC236}">
                <a16:creationId xmlns:a16="http://schemas.microsoft.com/office/drawing/2014/main" id="{49A6B4E1-B3E0-F905-710F-0B1F2C52583B}"/>
              </a:ext>
            </a:extLst>
          </p:cNvPr>
          <p:cNvSpPr txBox="1"/>
          <p:nvPr/>
        </p:nvSpPr>
        <p:spPr>
          <a:xfrm>
            <a:off x="6323990" y="3465829"/>
            <a:ext cx="1905000"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dirty="0"/>
              <a:t>Modeling Data</a:t>
            </a:r>
          </a:p>
        </p:txBody>
      </p:sp>
      <p:sp>
        <p:nvSpPr>
          <p:cNvPr id="24" name="TextBox 23">
            <a:extLst>
              <a:ext uri="{FF2B5EF4-FFF2-40B4-BE49-F238E27FC236}">
                <a16:creationId xmlns:a16="http://schemas.microsoft.com/office/drawing/2014/main" id="{9787A350-0316-7E1B-6D29-C0C860EE414A}"/>
              </a:ext>
            </a:extLst>
          </p:cNvPr>
          <p:cNvSpPr txBox="1"/>
          <p:nvPr/>
        </p:nvSpPr>
        <p:spPr>
          <a:xfrm>
            <a:off x="3581400" y="3981989"/>
            <a:ext cx="1905000" cy="369332"/>
          </a:xfrm>
          <a:prstGeom prst="rect">
            <a:avLst/>
          </a:prstGeom>
          <a:solidFill>
            <a:schemeClr val="accent2">
              <a:lumMod val="20000"/>
              <a:lumOff val="80000"/>
            </a:schemeClr>
          </a:solidFill>
          <a:ln>
            <a:solidFill>
              <a:schemeClr val="accent2">
                <a:lumMod val="75000"/>
              </a:schemeClr>
            </a:solidFill>
          </a:ln>
        </p:spPr>
        <p:txBody>
          <a:bodyPr wrap="square" rtlCol="0">
            <a:spAutoFit/>
          </a:bodyPr>
          <a:lstStyle/>
          <a:p>
            <a:pPr algn="ctr"/>
            <a:r>
              <a:rPr lang="en-US" dirty="0"/>
              <a:t>Emissions Tools</a:t>
            </a:r>
          </a:p>
        </p:txBody>
      </p:sp>
      <p:sp>
        <p:nvSpPr>
          <p:cNvPr id="25" name="TextBox 24">
            <a:extLst>
              <a:ext uri="{FF2B5EF4-FFF2-40B4-BE49-F238E27FC236}">
                <a16:creationId xmlns:a16="http://schemas.microsoft.com/office/drawing/2014/main" id="{89210E6D-775F-B5FC-C1EB-6CF728918DCE}"/>
              </a:ext>
            </a:extLst>
          </p:cNvPr>
          <p:cNvSpPr txBox="1"/>
          <p:nvPr/>
        </p:nvSpPr>
        <p:spPr>
          <a:xfrm>
            <a:off x="3581400" y="3465829"/>
            <a:ext cx="1905000"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dirty="0"/>
              <a:t>Modeling Tools</a:t>
            </a:r>
          </a:p>
        </p:txBody>
      </p:sp>
      <p:sp>
        <p:nvSpPr>
          <p:cNvPr id="26" name="TextBox 25">
            <a:extLst>
              <a:ext uri="{FF2B5EF4-FFF2-40B4-BE49-F238E27FC236}">
                <a16:creationId xmlns:a16="http://schemas.microsoft.com/office/drawing/2014/main" id="{F33F1610-6CE4-7733-87BA-70D9EFF35F16}"/>
              </a:ext>
            </a:extLst>
          </p:cNvPr>
          <p:cNvSpPr txBox="1"/>
          <p:nvPr/>
        </p:nvSpPr>
        <p:spPr>
          <a:xfrm>
            <a:off x="3582619" y="1911807"/>
            <a:ext cx="1905000" cy="369332"/>
          </a:xfrm>
          <a:prstGeom prst="rect">
            <a:avLst/>
          </a:prstGeom>
          <a:solidFill>
            <a:schemeClr val="accent1">
              <a:lumMod val="20000"/>
              <a:lumOff val="80000"/>
            </a:schemeClr>
          </a:solidFill>
          <a:ln>
            <a:solidFill>
              <a:schemeClr val="tx2">
                <a:lumMod val="75000"/>
              </a:schemeClr>
            </a:solidFill>
          </a:ln>
        </p:spPr>
        <p:txBody>
          <a:bodyPr wrap="square" rtlCol="0">
            <a:spAutoFit/>
          </a:bodyPr>
          <a:lstStyle/>
          <a:p>
            <a:pPr algn="ctr"/>
            <a:r>
              <a:rPr lang="en-US" dirty="0"/>
              <a:t>Monitoring Tools</a:t>
            </a:r>
          </a:p>
        </p:txBody>
      </p:sp>
      <p:sp>
        <p:nvSpPr>
          <p:cNvPr id="27" name="TextBox 26">
            <a:extLst>
              <a:ext uri="{FF2B5EF4-FFF2-40B4-BE49-F238E27FC236}">
                <a16:creationId xmlns:a16="http://schemas.microsoft.com/office/drawing/2014/main" id="{99AA8CE9-C428-E443-5429-1469011958AD}"/>
              </a:ext>
            </a:extLst>
          </p:cNvPr>
          <p:cNvSpPr txBox="1"/>
          <p:nvPr/>
        </p:nvSpPr>
        <p:spPr>
          <a:xfrm>
            <a:off x="6324600" y="2412148"/>
            <a:ext cx="1905000" cy="369332"/>
          </a:xfrm>
          <a:prstGeom prst="rect">
            <a:avLst/>
          </a:prstGeom>
          <a:solidFill>
            <a:schemeClr val="accent4">
              <a:lumMod val="20000"/>
              <a:lumOff val="80000"/>
            </a:schemeClr>
          </a:solidFill>
          <a:ln>
            <a:solidFill>
              <a:schemeClr val="accent4">
                <a:lumMod val="75000"/>
              </a:schemeClr>
            </a:solidFill>
          </a:ln>
        </p:spPr>
        <p:txBody>
          <a:bodyPr wrap="square" rtlCol="0">
            <a:spAutoFit/>
          </a:bodyPr>
          <a:lstStyle/>
          <a:p>
            <a:pPr algn="ctr"/>
            <a:r>
              <a:rPr lang="en-US" dirty="0"/>
              <a:t>Model-to-</a:t>
            </a:r>
            <a:r>
              <a:rPr lang="en-US" dirty="0" err="1"/>
              <a:t>Obs</a:t>
            </a:r>
            <a:endParaRPr lang="en-US" dirty="0"/>
          </a:p>
        </p:txBody>
      </p:sp>
      <p:cxnSp>
        <p:nvCxnSpPr>
          <p:cNvPr id="32" name="Connector: Elbow 31">
            <a:extLst>
              <a:ext uri="{FF2B5EF4-FFF2-40B4-BE49-F238E27FC236}">
                <a16:creationId xmlns:a16="http://schemas.microsoft.com/office/drawing/2014/main" id="{B8CC65BC-2CE3-3AA9-E828-4F1989848CB8}"/>
              </a:ext>
            </a:extLst>
          </p:cNvPr>
          <p:cNvCxnSpPr/>
          <p:nvPr/>
        </p:nvCxnSpPr>
        <p:spPr>
          <a:xfrm>
            <a:off x="2743200" y="2096473"/>
            <a:ext cx="3580790" cy="511978"/>
          </a:xfrm>
          <a:prstGeom prst="bentConnector3">
            <a:avLst>
              <a:gd name="adj1" fmla="val 1118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C3B50FA-A89D-BC8E-D009-7152C2771758}"/>
              </a:ext>
            </a:extLst>
          </p:cNvPr>
          <p:cNvCxnSpPr/>
          <p:nvPr/>
        </p:nvCxnSpPr>
        <p:spPr>
          <a:xfrm flipV="1">
            <a:off x="2743200" y="2103171"/>
            <a:ext cx="838200" cy="500341"/>
          </a:xfrm>
          <a:prstGeom prst="bentConnector3">
            <a:avLst>
              <a:gd name="adj1" fmla="val 4825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CE2BAC65-B4A6-FA75-8C43-A6B6593E47B5}"/>
              </a:ext>
            </a:extLst>
          </p:cNvPr>
          <p:cNvCxnSpPr>
            <a:cxnSpLocks/>
          </p:cNvCxnSpPr>
          <p:nvPr/>
        </p:nvCxnSpPr>
        <p:spPr>
          <a:xfrm>
            <a:off x="2743200" y="2603512"/>
            <a:ext cx="1066800" cy="1046983"/>
          </a:xfrm>
          <a:prstGeom prst="bentConnector3">
            <a:avLst>
              <a:gd name="adj1" fmla="val 3765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B0C079DF-84CD-155A-5E4B-EBB83E9DEEE4}"/>
              </a:ext>
            </a:extLst>
          </p:cNvPr>
          <p:cNvCxnSpPr/>
          <p:nvPr/>
        </p:nvCxnSpPr>
        <p:spPr>
          <a:xfrm flipV="1">
            <a:off x="2743200" y="2081812"/>
            <a:ext cx="3580790" cy="1045191"/>
          </a:xfrm>
          <a:prstGeom prst="bentConnector3">
            <a:avLst>
              <a:gd name="adj1" fmla="val 8799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3B0C1AA5-5556-F460-114A-4BCBE7186B0F}"/>
              </a:ext>
            </a:extLst>
          </p:cNvPr>
          <p:cNvCxnSpPr/>
          <p:nvPr/>
        </p:nvCxnSpPr>
        <p:spPr>
          <a:xfrm flipV="1">
            <a:off x="2743200" y="2603512"/>
            <a:ext cx="3580790" cy="523491"/>
          </a:xfrm>
          <a:prstGeom prst="bentConnector3">
            <a:avLst>
              <a:gd name="adj1" fmla="val 8820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E865037-802A-B3B5-3D0B-B1DCF63224C5}"/>
              </a:ext>
            </a:extLst>
          </p:cNvPr>
          <p:cNvCxnSpPr/>
          <p:nvPr/>
        </p:nvCxnSpPr>
        <p:spPr>
          <a:xfrm flipH="1">
            <a:off x="5486400" y="3650495"/>
            <a:ext cx="8375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DDE867F-806B-BCE9-6B53-6BFF37B13925}"/>
              </a:ext>
            </a:extLst>
          </p:cNvPr>
          <p:cNvCxnSpPr/>
          <p:nvPr/>
        </p:nvCxnSpPr>
        <p:spPr>
          <a:xfrm flipH="1">
            <a:off x="5486400" y="4162473"/>
            <a:ext cx="8375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29EF7E8-86D7-6CA6-644B-B81966CDCC9B}"/>
              </a:ext>
            </a:extLst>
          </p:cNvPr>
          <p:cNvSpPr txBox="1"/>
          <p:nvPr/>
        </p:nvSpPr>
        <p:spPr>
          <a:xfrm>
            <a:off x="495300" y="5056163"/>
            <a:ext cx="4953000" cy="1200329"/>
          </a:xfrm>
          <a:prstGeom prst="rect">
            <a:avLst/>
          </a:prstGeom>
          <a:noFill/>
        </p:spPr>
        <p:txBody>
          <a:bodyPr wrap="square" rtlCol="0">
            <a:spAutoFit/>
          </a:bodyPr>
          <a:lstStyle/>
          <a:p>
            <a:pPr marL="227013" indent="-227013">
              <a:buFont typeface="Arial" panose="020B0604020202020204" pitchFamily="34" charset="0"/>
              <a:buChar char="•"/>
            </a:pPr>
            <a:r>
              <a:rPr lang="en-US" dirty="0">
                <a:solidFill>
                  <a:schemeClr val="bg1">
                    <a:lumMod val="50000"/>
                  </a:schemeClr>
                </a:solidFill>
              </a:rPr>
              <a:t>All three systems share </a:t>
            </a:r>
            <a:r>
              <a:rPr lang="en-US" b="1" dirty="0"/>
              <a:t>data</a:t>
            </a:r>
          </a:p>
          <a:p>
            <a:pPr marL="227013" indent="-227013">
              <a:buFont typeface="Arial" panose="020B0604020202020204" pitchFamily="34" charset="0"/>
              <a:buChar char="•"/>
            </a:pPr>
            <a:r>
              <a:rPr lang="en-US" dirty="0">
                <a:solidFill>
                  <a:schemeClr val="bg1">
                    <a:lumMod val="50000"/>
                  </a:schemeClr>
                </a:solidFill>
              </a:rPr>
              <a:t>All three systems share </a:t>
            </a:r>
            <a:r>
              <a:rPr lang="en-US" b="1" dirty="0"/>
              <a:t>hardware</a:t>
            </a:r>
          </a:p>
          <a:p>
            <a:pPr marL="227013" indent="-227013">
              <a:buFont typeface="Arial" panose="020B0604020202020204" pitchFamily="34" charset="0"/>
              <a:buChar char="•"/>
            </a:pPr>
            <a:r>
              <a:rPr lang="en-US" dirty="0">
                <a:solidFill>
                  <a:schemeClr val="bg1">
                    <a:lumMod val="50000"/>
                  </a:schemeClr>
                </a:solidFill>
              </a:rPr>
              <a:t>All three systems share </a:t>
            </a:r>
            <a:r>
              <a:rPr lang="en-US" b="1" dirty="0"/>
              <a:t>software</a:t>
            </a:r>
          </a:p>
          <a:p>
            <a:pPr marL="227013" indent="-227013">
              <a:buFont typeface="Arial" panose="020B0604020202020204" pitchFamily="34" charset="0"/>
              <a:buChar char="•"/>
            </a:pPr>
            <a:r>
              <a:rPr lang="en-US" dirty="0">
                <a:solidFill>
                  <a:schemeClr val="bg1">
                    <a:lumMod val="50000"/>
                  </a:schemeClr>
                </a:solidFill>
              </a:rPr>
              <a:t>All three systems share </a:t>
            </a:r>
            <a:r>
              <a:rPr lang="en-US" b="1" dirty="0"/>
              <a:t>databases</a:t>
            </a:r>
          </a:p>
        </p:txBody>
      </p:sp>
      <p:sp>
        <p:nvSpPr>
          <p:cNvPr id="76" name="TextBox 75">
            <a:extLst>
              <a:ext uri="{FF2B5EF4-FFF2-40B4-BE49-F238E27FC236}">
                <a16:creationId xmlns:a16="http://schemas.microsoft.com/office/drawing/2014/main" id="{05CA2617-AEA3-67D8-91C6-8435C8C6491F}"/>
              </a:ext>
            </a:extLst>
          </p:cNvPr>
          <p:cNvSpPr txBox="1"/>
          <p:nvPr/>
        </p:nvSpPr>
        <p:spPr>
          <a:xfrm>
            <a:off x="4267200" y="5072090"/>
            <a:ext cx="4381500" cy="1200329"/>
          </a:xfrm>
          <a:prstGeom prst="rect">
            <a:avLst/>
          </a:prstGeom>
          <a:noFill/>
        </p:spPr>
        <p:txBody>
          <a:bodyPr wrap="square">
            <a:spAutoFit/>
          </a:bodyPr>
          <a:lstStyle/>
          <a:p>
            <a:pPr marL="227013" indent="-227013">
              <a:buFont typeface="Arial" panose="020B0604020202020204" pitchFamily="34" charset="0"/>
              <a:buChar char="•"/>
            </a:pPr>
            <a:r>
              <a:rPr lang="en-US" b="1" dirty="0"/>
              <a:t>Non-WRAP states use these systems</a:t>
            </a:r>
          </a:p>
          <a:p>
            <a:pPr marL="227013" indent="-227013">
              <a:buFont typeface="Arial" panose="020B0604020202020204" pitchFamily="34" charset="0"/>
              <a:buChar char="•"/>
            </a:pPr>
            <a:r>
              <a:rPr lang="en-US" b="1" dirty="0"/>
              <a:t>Universities</a:t>
            </a:r>
            <a:r>
              <a:rPr lang="en-US" dirty="0"/>
              <a:t> are 2</a:t>
            </a:r>
            <a:r>
              <a:rPr lang="en-US" baseline="30000" dirty="0"/>
              <a:t>nd</a:t>
            </a:r>
            <a:r>
              <a:rPr lang="en-US" dirty="0"/>
              <a:t> only to states in usage </a:t>
            </a:r>
          </a:p>
          <a:p>
            <a:pPr marL="227013" indent="-227013">
              <a:buFont typeface="Arial" panose="020B0604020202020204" pitchFamily="34" charset="0"/>
              <a:buChar char="•"/>
            </a:pPr>
            <a:r>
              <a:rPr lang="en-US" dirty="0"/>
              <a:t>Next round of </a:t>
            </a:r>
            <a:r>
              <a:rPr lang="en-US" b="1" dirty="0"/>
              <a:t>Regional Haze planning</a:t>
            </a:r>
          </a:p>
          <a:p>
            <a:pPr marL="227013" indent="-227013">
              <a:buFont typeface="Arial" panose="020B0604020202020204" pitchFamily="34" charset="0"/>
              <a:buChar char="•"/>
            </a:pPr>
            <a:r>
              <a:rPr lang="en-US" dirty="0"/>
              <a:t>Next round of </a:t>
            </a:r>
            <a:r>
              <a:rPr lang="en-US" b="1" dirty="0"/>
              <a:t>modeling</a:t>
            </a:r>
          </a:p>
        </p:txBody>
      </p:sp>
    </p:spTree>
    <p:extLst>
      <p:ext uri="{BB962C8B-B14F-4D97-AF65-F5344CB8AC3E}">
        <p14:creationId xmlns:p14="http://schemas.microsoft.com/office/powerpoint/2010/main" val="180985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1">
            <a:extLst>
              <a:ext uri="{FF2B5EF4-FFF2-40B4-BE49-F238E27FC236}">
                <a16:creationId xmlns:a16="http://schemas.microsoft.com/office/drawing/2014/main" id="{7F535EAC-DC00-40F8-9BC6-1F98A1F50A81}"/>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Funding ecosystem</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8D8BF8F8-E48D-7489-33A9-74382DDDAEA0}"/>
              </a:ext>
            </a:extLst>
          </p:cNvPr>
          <p:cNvSpPr txBox="1"/>
          <p:nvPr/>
        </p:nvSpPr>
        <p:spPr>
          <a:xfrm>
            <a:off x="914400" y="1755056"/>
            <a:ext cx="7315200" cy="2677656"/>
          </a:xfrm>
          <a:prstGeom prst="rect">
            <a:avLst/>
          </a:prstGeom>
          <a:noFill/>
        </p:spPr>
        <p:txBody>
          <a:bodyPr wrap="square" rtlCol="0">
            <a:spAutoFit/>
          </a:bodyPr>
          <a:lstStyle/>
          <a:p>
            <a:r>
              <a:rPr lang="en-US" sz="2400" dirty="0"/>
              <a:t>Because none of the ADMS projects (FED, TSS, IWDW) are fully funded by themselves. There’s only one full-time employee (FTE) to manage the operation, maintenance, and refinement of all three projects. And because there’s no such thing as “part of a person”, if there’s not sufficient funding across all three projects to fully fund at least 1 FTE, then all three projects will likely end.</a:t>
            </a:r>
          </a:p>
        </p:txBody>
      </p:sp>
      <p:sp>
        <p:nvSpPr>
          <p:cNvPr id="9" name="TextBox 8">
            <a:extLst>
              <a:ext uri="{FF2B5EF4-FFF2-40B4-BE49-F238E27FC236}">
                <a16:creationId xmlns:a16="http://schemas.microsoft.com/office/drawing/2014/main" id="{DCE7C2BB-D062-0BB7-D6FF-D635CCF4597C}"/>
              </a:ext>
            </a:extLst>
          </p:cNvPr>
          <p:cNvSpPr txBox="1"/>
          <p:nvPr/>
        </p:nvSpPr>
        <p:spPr>
          <a:xfrm>
            <a:off x="914400" y="905186"/>
            <a:ext cx="7620000" cy="523220"/>
          </a:xfrm>
          <a:prstGeom prst="rect">
            <a:avLst/>
          </a:prstGeom>
          <a:noFill/>
        </p:spPr>
        <p:txBody>
          <a:bodyPr wrap="square" rtlCol="0">
            <a:spAutoFit/>
          </a:bodyPr>
          <a:lstStyle/>
          <a:p>
            <a:r>
              <a:rPr lang="en-US" sz="2800" dirty="0">
                <a:solidFill>
                  <a:schemeClr val="tx2">
                    <a:lumMod val="60000"/>
                    <a:lumOff val="40000"/>
                  </a:schemeClr>
                </a:solidFill>
              </a:rPr>
              <a:t>Why do I keep mentioning FED, TSS, and ADMS?</a:t>
            </a:r>
          </a:p>
        </p:txBody>
      </p:sp>
      <p:pic>
        <p:nvPicPr>
          <p:cNvPr id="5" name="Picture 4">
            <a:extLst>
              <a:ext uri="{FF2B5EF4-FFF2-40B4-BE49-F238E27FC236}">
                <a16:creationId xmlns:a16="http://schemas.microsoft.com/office/drawing/2014/main" id="{FBC2943E-237E-FEE2-6B36-57C22084DB2E}"/>
              </a:ext>
            </a:extLst>
          </p:cNvPr>
          <p:cNvPicPr>
            <a:picLocks noChangeAspect="1"/>
          </p:cNvPicPr>
          <p:nvPr/>
        </p:nvPicPr>
        <p:blipFill>
          <a:blip r:embed="rId2"/>
          <a:stretch>
            <a:fillRect/>
          </a:stretch>
        </p:blipFill>
        <p:spPr>
          <a:xfrm>
            <a:off x="763905" y="5965453"/>
            <a:ext cx="2333625" cy="588201"/>
          </a:xfrm>
          <a:prstGeom prst="rect">
            <a:avLst/>
          </a:prstGeom>
        </p:spPr>
      </p:pic>
      <p:pic>
        <p:nvPicPr>
          <p:cNvPr id="7" name="Picture 6">
            <a:extLst>
              <a:ext uri="{FF2B5EF4-FFF2-40B4-BE49-F238E27FC236}">
                <a16:creationId xmlns:a16="http://schemas.microsoft.com/office/drawing/2014/main" id="{70B73E4D-9155-6B34-82F0-49F3C6638174}"/>
              </a:ext>
            </a:extLst>
          </p:cNvPr>
          <p:cNvPicPr>
            <a:picLocks noChangeAspect="1"/>
          </p:cNvPicPr>
          <p:nvPr/>
        </p:nvPicPr>
        <p:blipFill>
          <a:blip r:embed="rId3"/>
          <a:stretch>
            <a:fillRect/>
          </a:stretch>
        </p:blipFill>
        <p:spPr>
          <a:xfrm>
            <a:off x="3278505" y="5965452"/>
            <a:ext cx="2333625" cy="588201"/>
          </a:xfrm>
          <a:prstGeom prst="rect">
            <a:avLst/>
          </a:prstGeom>
        </p:spPr>
      </p:pic>
      <p:pic>
        <p:nvPicPr>
          <p:cNvPr id="10" name="Picture 9">
            <a:extLst>
              <a:ext uri="{FF2B5EF4-FFF2-40B4-BE49-F238E27FC236}">
                <a16:creationId xmlns:a16="http://schemas.microsoft.com/office/drawing/2014/main" id="{5866F3AA-1141-6BD8-848E-5B6BB4974AB2}"/>
              </a:ext>
            </a:extLst>
          </p:cNvPr>
          <p:cNvPicPr>
            <a:picLocks noChangeAspect="1"/>
          </p:cNvPicPr>
          <p:nvPr/>
        </p:nvPicPr>
        <p:blipFill>
          <a:blip r:embed="rId4"/>
          <a:stretch>
            <a:fillRect/>
          </a:stretch>
        </p:blipFill>
        <p:spPr>
          <a:xfrm>
            <a:off x="5793105" y="5965451"/>
            <a:ext cx="2333625" cy="588201"/>
          </a:xfrm>
          <a:prstGeom prst="rect">
            <a:avLst/>
          </a:prstGeom>
        </p:spPr>
      </p:pic>
      <p:sp>
        <p:nvSpPr>
          <p:cNvPr id="11" name="TextBox 10">
            <a:extLst>
              <a:ext uri="{FF2B5EF4-FFF2-40B4-BE49-F238E27FC236}">
                <a16:creationId xmlns:a16="http://schemas.microsoft.com/office/drawing/2014/main" id="{731DC859-6DF8-072F-499A-D863BD9F7E7F}"/>
              </a:ext>
            </a:extLst>
          </p:cNvPr>
          <p:cNvSpPr txBox="1"/>
          <p:nvPr/>
        </p:nvSpPr>
        <p:spPr>
          <a:xfrm>
            <a:off x="3276600" y="4931155"/>
            <a:ext cx="2333625" cy="523220"/>
          </a:xfrm>
          <a:prstGeom prst="rect">
            <a:avLst/>
          </a:prstGeom>
          <a:solidFill>
            <a:schemeClr val="bg1"/>
          </a:solidFill>
          <a:ln>
            <a:solidFill>
              <a:schemeClr val="accent2"/>
            </a:solidFill>
          </a:ln>
        </p:spPr>
        <p:txBody>
          <a:bodyPr wrap="square" rtlCol="0">
            <a:spAutoFit/>
          </a:bodyPr>
          <a:lstStyle/>
          <a:p>
            <a:pPr algn="ctr"/>
            <a:r>
              <a:rPr lang="en-US" sz="2800" dirty="0"/>
              <a:t>1 FTE</a:t>
            </a:r>
          </a:p>
        </p:txBody>
      </p:sp>
      <p:sp>
        <p:nvSpPr>
          <p:cNvPr id="12" name="Rectangle: Rounded Corners 11">
            <a:extLst>
              <a:ext uri="{FF2B5EF4-FFF2-40B4-BE49-F238E27FC236}">
                <a16:creationId xmlns:a16="http://schemas.microsoft.com/office/drawing/2014/main" id="{A5AF931C-89C9-ACEB-6AFA-19A8A7CEE546}"/>
              </a:ext>
            </a:extLst>
          </p:cNvPr>
          <p:cNvSpPr/>
          <p:nvPr/>
        </p:nvSpPr>
        <p:spPr>
          <a:xfrm>
            <a:off x="609600" y="1600200"/>
            <a:ext cx="7924800" cy="2987367"/>
          </a:xfrm>
          <a:prstGeom prst="roundRect">
            <a:avLst>
              <a:gd name="adj" fmla="val 3490"/>
            </a:avLst>
          </a:prstGeom>
          <a:solidFill>
            <a:schemeClr val="accent1">
              <a:alpha val="2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Connector: Elbow 13">
            <a:extLst>
              <a:ext uri="{FF2B5EF4-FFF2-40B4-BE49-F238E27FC236}">
                <a16:creationId xmlns:a16="http://schemas.microsoft.com/office/drawing/2014/main" id="{7655DDD0-428F-3883-4CC1-D32F3533861E}"/>
              </a:ext>
            </a:extLst>
          </p:cNvPr>
          <p:cNvCxnSpPr>
            <a:stCxn id="11" idx="2"/>
            <a:endCxn id="5" idx="0"/>
          </p:cNvCxnSpPr>
          <p:nvPr/>
        </p:nvCxnSpPr>
        <p:spPr>
          <a:xfrm rot="5400000">
            <a:off x="2931527" y="4453567"/>
            <a:ext cx="511078" cy="2512695"/>
          </a:xfrm>
          <a:prstGeom prst="bentConnector3">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7627A058-3AF8-4CA4-6816-6140017F8858}"/>
              </a:ext>
            </a:extLst>
          </p:cNvPr>
          <p:cNvCxnSpPr>
            <a:endCxn id="7" idx="0"/>
          </p:cNvCxnSpPr>
          <p:nvPr/>
        </p:nvCxnSpPr>
        <p:spPr>
          <a:xfrm rot="16200000" flipH="1">
            <a:off x="4203759" y="5723893"/>
            <a:ext cx="482164" cy="953"/>
          </a:xfrm>
          <a:prstGeom prst="bentConnector3">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03656E95-A8C9-FC9C-67C7-8DBD021FFFA0}"/>
              </a:ext>
            </a:extLst>
          </p:cNvPr>
          <p:cNvCxnSpPr>
            <a:stCxn id="11" idx="2"/>
            <a:endCxn id="10" idx="0"/>
          </p:cNvCxnSpPr>
          <p:nvPr/>
        </p:nvCxnSpPr>
        <p:spPr>
          <a:xfrm rot="16200000" flipH="1">
            <a:off x="5446127" y="4451660"/>
            <a:ext cx="511076" cy="2516505"/>
          </a:xfrm>
          <a:prstGeom prst="bentConnector3">
            <a:avLst/>
          </a:prstGeom>
          <a:ln>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549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1">
            <a:extLst>
              <a:ext uri="{FF2B5EF4-FFF2-40B4-BE49-F238E27FC236}">
                <a16:creationId xmlns:a16="http://schemas.microsoft.com/office/drawing/2014/main" id="{7F535EAC-DC00-40F8-9BC6-1F98A1F50A81}"/>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Funding summary</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F5A34CC3-5770-00C4-A1A1-0D4F5F2B3B35}"/>
              </a:ext>
            </a:extLst>
          </p:cNvPr>
          <p:cNvSpPr txBox="1"/>
          <p:nvPr/>
        </p:nvSpPr>
        <p:spPr>
          <a:xfrm>
            <a:off x="1732409" y="1944873"/>
            <a:ext cx="3657600" cy="2862322"/>
          </a:xfrm>
          <a:prstGeom prst="rect">
            <a:avLst/>
          </a:prstGeom>
          <a:noFill/>
        </p:spPr>
        <p:txBody>
          <a:bodyPr wrap="square" rtlCol="0">
            <a:spAutoFit/>
          </a:bodyPr>
          <a:lstStyle/>
          <a:p>
            <a:r>
              <a:rPr lang="en-US" sz="3600" dirty="0">
                <a:latin typeface="Courier New" panose="02070309020205020404" pitchFamily="49" charset="0"/>
                <a:cs typeface="Courier New" panose="02070309020205020404" pitchFamily="49" charset="0"/>
              </a:rPr>
              <a:t>  BLM: </a:t>
            </a:r>
            <a:r>
              <a:rPr lang="en-US" sz="3600" dirty="0">
                <a:solidFill>
                  <a:srgbClr val="00B050"/>
                </a:solidFill>
                <a:latin typeface="Courier New" panose="02070309020205020404" pitchFamily="49" charset="0"/>
                <a:cs typeface="Courier New" panose="02070309020205020404" pitchFamily="49" charset="0"/>
              </a:rPr>
              <a:t>$100K</a:t>
            </a:r>
          </a:p>
          <a:p>
            <a:r>
              <a:rPr lang="en-US" sz="3600" dirty="0">
                <a:latin typeface="Courier New" panose="02070309020205020404" pitchFamily="49" charset="0"/>
                <a:cs typeface="Courier New" panose="02070309020205020404" pitchFamily="49" charset="0"/>
              </a:rPr>
              <a:t>  EPA: </a:t>
            </a:r>
            <a:r>
              <a:rPr lang="en-US" sz="3600" dirty="0">
                <a:solidFill>
                  <a:srgbClr val="00B050"/>
                </a:solidFill>
                <a:latin typeface="Courier New" panose="02070309020205020404" pitchFamily="49" charset="0"/>
                <a:cs typeface="Courier New" panose="02070309020205020404" pitchFamily="49" charset="0"/>
              </a:rPr>
              <a:t>$ 21K</a:t>
            </a:r>
          </a:p>
          <a:p>
            <a:r>
              <a:rPr lang="en-US" sz="3600" dirty="0">
                <a:latin typeface="Courier New" panose="02070309020205020404" pitchFamily="49" charset="0"/>
                <a:cs typeface="Courier New" panose="02070309020205020404" pitchFamily="49" charset="0"/>
              </a:rPr>
              <a:t> USFS: </a:t>
            </a:r>
            <a:r>
              <a:rPr lang="en-US" sz="3600" dirty="0">
                <a:solidFill>
                  <a:srgbClr val="00B050"/>
                </a:solidFill>
                <a:latin typeface="Courier New" panose="02070309020205020404" pitchFamily="49" charset="0"/>
                <a:cs typeface="Courier New" panose="02070309020205020404" pitchFamily="49" charset="0"/>
              </a:rPr>
              <a:t>$  8K</a:t>
            </a:r>
          </a:p>
          <a:p>
            <a:r>
              <a:rPr lang="en-US" sz="3600" u="sng" dirty="0">
                <a:latin typeface="Courier New" panose="02070309020205020404" pitchFamily="49" charset="0"/>
                <a:cs typeface="Courier New" panose="02070309020205020404" pitchFamily="49" charset="0"/>
              </a:rPr>
              <a:t>  NPS: </a:t>
            </a:r>
            <a:r>
              <a:rPr lang="en-US" sz="3600" u="sng" dirty="0">
                <a:solidFill>
                  <a:srgbClr val="00B050"/>
                </a:solidFill>
                <a:latin typeface="Courier New" panose="02070309020205020404" pitchFamily="49" charset="0"/>
                <a:cs typeface="Courier New" panose="02070309020205020404" pitchFamily="49" charset="0"/>
              </a:rPr>
              <a:t>$ 31K</a:t>
            </a:r>
          </a:p>
          <a:p>
            <a:r>
              <a:rPr lang="en-US" sz="3600" dirty="0">
                <a:latin typeface="Courier New" panose="02070309020205020404" pitchFamily="49" charset="0"/>
                <a:cs typeface="Courier New" panose="02070309020205020404" pitchFamily="49" charset="0"/>
              </a:rPr>
              <a:t>Total: </a:t>
            </a:r>
            <a:r>
              <a:rPr lang="en-US" sz="3600" b="1" dirty="0">
                <a:solidFill>
                  <a:srgbClr val="00B050"/>
                </a:solidFill>
                <a:latin typeface="Courier New" panose="02070309020205020404" pitchFamily="49" charset="0"/>
                <a:cs typeface="Courier New" panose="02070309020205020404" pitchFamily="49" charset="0"/>
              </a:rPr>
              <a:t>$160K</a:t>
            </a:r>
            <a:endParaRPr lang="en-US" sz="3600" b="1" dirty="0">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8D8BF8F8-E48D-7489-33A9-74382DDDAEA0}"/>
              </a:ext>
            </a:extLst>
          </p:cNvPr>
          <p:cNvSpPr txBox="1"/>
          <p:nvPr/>
        </p:nvSpPr>
        <p:spPr>
          <a:xfrm>
            <a:off x="457200" y="5238248"/>
            <a:ext cx="7315200" cy="954107"/>
          </a:xfrm>
          <a:prstGeom prst="rect">
            <a:avLst/>
          </a:prstGeom>
          <a:noFill/>
        </p:spPr>
        <p:txBody>
          <a:bodyPr wrap="square" rtlCol="0">
            <a:spAutoFit/>
          </a:bodyPr>
          <a:lstStyle/>
          <a:p>
            <a:r>
              <a:rPr lang="en-US" sz="2800" dirty="0"/>
              <a:t>The ADMS systems (FED, IWDW, and TSS) are fully funded (1 FTE) through </a:t>
            </a:r>
            <a:r>
              <a:rPr lang="en-US" sz="2800" b="1" dirty="0">
                <a:solidFill>
                  <a:srgbClr val="00B050"/>
                </a:solidFill>
              </a:rPr>
              <a:t>May 2024</a:t>
            </a:r>
            <a:r>
              <a:rPr lang="en-US" sz="2800" dirty="0"/>
              <a:t>.</a:t>
            </a:r>
          </a:p>
        </p:txBody>
      </p:sp>
      <p:sp>
        <p:nvSpPr>
          <p:cNvPr id="9" name="TextBox 8">
            <a:extLst>
              <a:ext uri="{FF2B5EF4-FFF2-40B4-BE49-F238E27FC236}">
                <a16:creationId xmlns:a16="http://schemas.microsoft.com/office/drawing/2014/main" id="{DCE7C2BB-D062-0BB7-D6FF-D635CCF4597C}"/>
              </a:ext>
            </a:extLst>
          </p:cNvPr>
          <p:cNvSpPr txBox="1"/>
          <p:nvPr/>
        </p:nvSpPr>
        <p:spPr>
          <a:xfrm>
            <a:off x="457200" y="990600"/>
            <a:ext cx="5405120" cy="523220"/>
          </a:xfrm>
          <a:prstGeom prst="rect">
            <a:avLst/>
          </a:prstGeom>
          <a:noFill/>
        </p:spPr>
        <p:txBody>
          <a:bodyPr wrap="square" rtlCol="0">
            <a:spAutoFit/>
          </a:bodyPr>
          <a:lstStyle/>
          <a:p>
            <a:r>
              <a:rPr lang="en-US" sz="2800" dirty="0">
                <a:solidFill>
                  <a:schemeClr val="tx2">
                    <a:lumMod val="60000"/>
                    <a:lumOff val="40000"/>
                  </a:schemeClr>
                </a:solidFill>
              </a:rPr>
              <a:t>Current funding summary:</a:t>
            </a:r>
          </a:p>
        </p:txBody>
      </p:sp>
    </p:spTree>
    <p:extLst>
      <p:ext uri="{BB962C8B-B14F-4D97-AF65-F5344CB8AC3E}">
        <p14:creationId xmlns:p14="http://schemas.microsoft.com/office/powerpoint/2010/main" val="303061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7909DD58-C362-F9A8-F477-235519F77652}"/>
              </a:ext>
            </a:extLst>
          </p:cNvPr>
          <p:cNvPicPr>
            <a:picLocks noChangeAspect="1"/>
          </p:cNvPicPr>
          <p:nvPr/>
        </p:nvPicPr>
        <p:blipFill>
          <a:blip r:embed="rId3"/>
          <a:stretch>
            <a:fillRect/>
          </a:stretch>
        </p:blipFill>
        <p:spPr>
          <a:xfrm>
            <a:off x="285750" y="1638300"/>
            <a:ext cx="8572499" cy="2579752"/>
          </a:xfrm>
          <a:prstGeom prst="rect">
            <a:avLst/>
          </a:prstGeom>
        </p:spPr>
      </p:pic>
      <p:cxnSp>
        <p:nvCxnSpPr>
          <p:cNvPr id="37" name="Straight Arrow Connector 36">
            <a:extLst>
              <a:ext uri="{FF2B5EF4-FFF2-40B4-BE49-F238E27FC236}">
                <a16:creationId xmlns:a16="http://schemas.microsoft.com/office/drawing/2014/main" id="{6666DF0A-CB65-C98E-06CA-D38841D2E2CB}"/>
              </a:ext>
            </a:extLst>
          </p:cNvPr>
          <p:cNvCxnSpPr>
            <a:cxnSpLocks/>
          </p:cNvCxnSpPr>
          <p:nvPr/>
        </p:nvCxnSpPr>
        <p:spPr>
          <a:xfrm flipV="1">
            <a:off x="8191500" y="4218052"/>
            <a:ext cx="0" cy="49103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33400" y="1344892"/>
            <a:ext cx="6817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2023</a:t>
            </a:r>
          </a:p>
        </p:txBody>
      </p:sp>
      <p:sp>
        <p:nvSpPr>
          <p:cNvPr id="10" name="TextBox 9">
            <a:extLst>
              <a:ext uri="{FF2B5EF4-FFF2-40B4-BE49-F238E27FC236}">
                <a16:creationId xmlns:a16="http://schemas.microsoft.com/office/drawing/2014/main" id="{88971E7E-360D-4F93-8B1A-94EE414CCDA5}"/>
              </a:ext>
            </a:extLst>
          </p:cNvPr>
          <p:cNvSpPr txBox="1"/>
          <p:nvPr/>
        </p:nvSpPr>
        <p:spPr>
          <a:xfrm>
            <a:off x="131068" y="106143"/>
            <a:ext cx="68031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F81BD">
                    <a:lumMod val="75000"/>
                  </a:srgbClr>
                </a:solidFill>
                <a:effectLst/>
                <a:uLnTx/>
                <a:uFillTx/>
                <a:latin typeface="Arial" panose="020B0604020202020204" pitchFamily="34" charset="0"/>
                <a:ea typeface="+mn-ea"/>
                <a:cs typeface="Arial" panose="020B0604020202020204" pitchFamily="34" charset="0"/>
              </a:rPr>
              <a:t>Funding and Risk Calendar for ADMS (IWDW, TSS, FED) </a:t>
            </a:r>
          </a:p>
        </p:txBody>
      </p:sp>
      <p:sp>
        <p:nvSpPr>
          <p:cNvPr id="5" name="TextBox 4">
            <a:extLst>
              <a:ext uri="{FF2B5EF4-FFF2-40B4-BE49-F238E27FC236}">
                <a16:creationId xmlns:a16="http://schemas.microsoft.com/office/drawing/2014/main" id="{E2B75676-A2AE-744E-B897-67AF97A55CB0}"/>
              </a:ext>
            </a:extLst>
          </p:cNvPr>
          <p:cNvSpPr txBox="1"/>
          <p:nvPr/>
        </p:nvSpPr>
        <p:spPr>
          <a:xfrm>
            <a:off x="233400" y="2813915"/>
            <a:ext cx="6817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2024</a:t>
            </a:r>
          </a:p>
        </p:txBody>
      </p:sp>
      <p:sp>
        <p:nvSpPr>
          <p:cNvPr id="35" name="TextBox 34">
            <a:extLst>
              <a:ext uri="{FF2B5EF4-FFF2-40B4-BE49-F238E27FC236}">
                <a16:creationId xmlns:a16="http://schemas.microsoft.com/office/drawing/2014/main" id="{9C95689A-CA52-B489-F012-30857401D576}"/>
              </a:ext>
            </a:extLst>
          </p:cNvPr>
          <p:cNvSpPr txBox="1"/>
          <p:nvPr/>
        </p:nvSpPr>
        <p:spPr>
          <a:xfrm>
            <a:off x="6529292" y="4587659"/>
            <a:ext cx="2291101" cy="369332"/>
          </a:xfrm>
          <a:prstGeom prst="rect">
            <a:avLst/>
          </a:prstGeom>
          <a:solidFill>
            <a:schemeClr val="bg1">
              <a:lumMod val="95000"/>
            </a:schemeClr>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No IWDW, FED, or TSS</a:t>
            </a:r>
          </a:p>
        </p:txBody>
      </p:sp>
      <p:cxnSp>
        <p:nvCxnSpPr>
          <p:cNvPr id="42" name="Connector: Elbow 41">
            <a:extLst>
              <a:ext uri="{FF2B5EF4-FFF2-40B4-BE49-F238E27FC236}">
                <a16:creationId xmlns:a16="http://schemas.microsoft.com/office/drawing/2014/main" id="{9B07BA1C-0C43-B179-1B2A-BF78D310CBE5}"/>
              </a:ext>
            </a:extLst>
          </p:cNvPr>
          <p:cNvCxnSpPr>
            <a:cxnSpLocks/>
            <a:endCxn id="35" idx="1"/>
          </p:cNvCxnSpPr>
          <p:nvPr/>
        </p:nvCxnSpPr>
        <p:spPr>
          <a:xfrm>
            <a:off x="323606" y="4402993"/>
            <a:ext cx="6205686" cy="369332"/>
          </a:xfrm>
          <a:prstGeom prst="bentConnector3">
            <a:avLst>
              <a:gd name="adj1" fmla="val -6"/>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5145" y="4581529"/>
            <a:ext cx="4380741" cy="369332"/>
          </a:xfrm>
          <a:prstGeom prst="rect">
            <a:avLst/>
          </a:prstGeom>
          <a:solidFill>
            <a:schemeClr val="bg1">
              <a:lumMod val="95000"/>
            </a:schemeClr>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a:ea typeface="+mn-ea"/>
                <a:cs typeface="+mn-cs"/>
              </a:rPr>
              <a:t>Potentially impactful decisions must begin…</a:t>
            </a:r>
          </a:p>
        </p:txBody>
      </p:sp>
      <p:cxnSp>
        <p:nvCxnSpPr>
          <p:cNvPr id="48" name="Straight Arrow Connector 47">
            <a:extLst>
              <a:ext uri="{FF2B5EF4-FFF2-40B4-BE49-F238E27FC236}">
                <a16:creationId xmlns:a16="http://schemas.microsoft.com/office/drawing/2014/main" id="{A67849C6-37D7-A8D3-7A40-A4BF07D54D7E}"/>
              </a:ext>
            </a:extLst>
          </p:cNvPr>
          <p:cNvCxnSpPr/>
          <p:nvPr/>
        </p:nvCxnSpPr>
        <p:spPr>
          <a:xfrm>
            <a:off x="6105404" y="1081626"/>
            <a:ext cx="2724393" cy="0"/>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4B47A48-EFDE-1B4C-8DCC-6F456ACEDA32}"/>
              </a:ext>
            </a:extLst>
          </p:cNvPr>
          <p:cNvSpPr txBox="1"/>
          <p:nvPr/>
        </p:nvSpPr>
        <p:spPr>
          <a:xfrm>
            <a:off x="6858000" y="896960"/>
            <a:ext cx="1219200" cy="369332"/>
          </a:xfrm>
          <a:prstGeom prst="rect">
            <a:avLst/>
          </a:prstGeom>
          <a:solidFill>
            <a:schemeClr val="bg1"/>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79646">
                    <a:lumMod val="75000"/>
                  </a:srgbClr>
                </a:solidFill>
                <a:effectLst/>
                <a:uLnTx/>
                <a:uFillTx/>
                <a:latin typeface="Calibri"/>
                <a:ea typeface="+mn-ea"/>
                <a:cs typeface="+mn-cs"/>
              </a:rPr>
              <a:t>Holidays</a:t>
            </a:r>
          </a:p>
        </p:txBody>
      </p:sp>
      <p:cxnSp>
        <p:nvCxnSpPr>
          <p:cNvPr id="51" name="Connector: Elbow 50">
            <a:extLst>
              <a:ext uri="{FF2B5EF4-FFF2-40B4-BE49-F238E27FC236}">
                <a16:creationId xmlns:a16="http://schemas.microsoft.com/office/drawing/2014/main" id="{B7EC8CD6-9F19-08BB-C1C4-95ABCFBE7035}"/>
              </a:ext>
            </a:extLst>
          </p:cNvPr>
          <p:cNvCxnSpPr>
            <a:cxnSpLocks/>
          </p:cNvCxnSpPr>
          <p:nvPr/>
        </p:nvCxnSpPr>
        <p:spPr>
          <a:xfrm flipV="1">
            <a:off x="967496" y="1071919"/>
            <a:ext cx="4906804" cy="984273"/>
          </a:xfrm>
          <a:prstGeom prst="bentConnector3">
            <a:avLst>
              <a:gd name="adj1" fmla="val -37"/>
            </a:avLst>
          </a:prstGeom>
          <a:ln w="25400">
            <a:solidFill>
              <a:schemeClr val="accent6">
                <a:lumMod val="60000"/>
                <a:lumOff val="4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3407C20-ADC7-9D34-392E-788DE67084B5}"/>
              </a:ext>
            </a:extLst>
          </p:cNvPr>
          <p:cNvSpPr txBox="1"/>
          <p:nvPr/>
        </p:nvSpPr>
        <p:spPr>
          <a:xfrm>
            <a:off x="1072713" y="896960"/>
            <a:ext cx="4571999" cy="369332"/>
          </a:xfrm>
          <a:prstGeom prst="rect">
            <a:avLst/>
          </a:prstGeom>
          <a:solidFill>
            <a:schemeClr val="bg1"/>
          </a:solidFill>
          <a:ln>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79646">
                    <a:lumMod val="75000"/>
                  </a:srgbClr>
                </a:solidFill>
                <a:effectLst/>
                <a:uLnTx/>
                <a:uFillTx/>
                <a:latin typeface="Calibri"/>
                <a:ea typeface="+mn-ea"/>
                <a:cs typeface="+mn-cs"/>
              </a:rPr>
              <a:t>Recommended window of action</a:t>
            </a:r>
          </a:p>
        </p:txBody>
      </p:sp>
      <p:sp>
        <p:nvSpPr>
          <p:cNvPr id="58" name="TextBox 57">
            <a:extLst>
              <a:ext uri="{FF2B5EF4-FFF2-40B4-BE49-F238E27FC236}">
                <a16:creationId xmlns:a16="http://schemas.microsoft.com/office/drawing/2014/main" id="{26FA7BFE-362C-0D90-27B3-F50E8832175D}"/>
              </a:ext>
            </a:extLst>
          </p:cNvPr>
          <p:cNvSpPr txBox="1"/>
          <p:nvPr/>
        </p:nvSpPr>
        <p:spPr>
          <a:xfrm>
            <a:off x="238976" y="5348521"/>
            <a:ext cx="7353300" cy="1077218"/>
          </a:xfrm>
          <a:prstGeom prst="rect">
            <a:avLst/>
          </a:prstGeom>
          <a:noFill/>
        </p:spPr>
        <p:txBody>
          <a:bodyPr wrap="square" rtlCol="0">
            <a:spAutoFit/>
          </a:bodyPr>
          <a:lstStyle/>
          <a:p>
            <a:pPr marL="230188" marR="0" lvl="0" indent="-2301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The ADMS systems are fully funded (1 FTE) through May 2024</a:t>
            </a:r>
          </a:p>
          <a:p>
            <a:pPr marL="230188" marR="0" lvl="0" indent="-2301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There will only be ~$55K left in June 2024</a:t>
            </a:r>
          </a:p>
          <a:p>
            <a:pPr marL="230188" marR="0" lvl="0" indent="-230188"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About $220K per year is required to fully fund (1 FTE) the ADMS systems</a:t>
            </a:r>
          </a:p>
        </p:txBody>
      </p:sp>
    </p:spTree>
    <p:extLst>
      <p:ext uri="{BB962C8B-B14F-4D97-AF65-F5344CB8AC3E}">
        <p14:creationId xmlns:p14="http://schemas.microsoft.com/office/powerpoint/2010/main" val="2741604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60750F-D1C7-4001-9DE2-911797B34E97}"/>
              </a:ext>
            </a:extLst>
          </p:cNvPr>
          <p:cNvSpPr txBox="1"/>
          <p:nvPr/>
        </p:nvSpPr>
        <p:spPr>
          <a:xfrm>
            <a:off x="1143000" y="3156973"/>
            <a:ext cx="68580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i="1" dirty="0">
                <a:solidFill>
                  <a:prstClr val="black"/>
                </a:solidFill>
                <a:latin typeface="French Script MT" panose="03020402040607040605" pitchFamily="66" charset="0"/>
              </a:rPr>
              <a:t>The End</a:t>
            </a:r>
            <a:endParaRPr kumimoji="0" lang="en-US" sz="9600" b="0" i="1" u="none" strike="noStrike" kern="1200" cap="none" spc="0" normalizeH="0" baseline="0" noProof="0" dirty="0">
              <a:ln>
                <a:noFill/>
              </a:ln>
              <a:solidFill>
                <a:prstClr val="black"/>
              </a:solidFill>
              <a:effectLst/>
              <a:uLnTx/>
              <a:uFillTx/>
              <a:latin typeface="French Script MT" panose="03020402040607040605"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Calibri"/>
              </a:rPr>
              <a:t>Thanks!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hlinkClick r:id="rId3"/>
              </a:rPr>
              <a:t>https://views.cira.colostate.edu/iwdw</a:t>
            </a:r>
            <a:endParaRPr lang="en-US"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8E14A25D-9762-4766-BCCC-D6F2DBC65EC6}"/>
              </a:ext>
            </a:extLst>
          </p:cNvPr>
          <p:cNvPicPr>
            <a:picLocks noChangeAspect="1"/>
          </p:cNvPicPr>
          <p:nvPr/>
        </p:nvPicPr>
        <p:blipFill>
          <a:blip r:embed="rId4"/>
          <a:stretch>
            <a:fillRect/>
          </a:stretch>
        </p:blipFill>
        <p:spPr>
          <a:xfrm>
            <a:off x="1828800" y="1232265"/>
            <a:ext cx="1621155" cy="1752600"/>
          </a:xfrm>
          <a:prstGeom prst="rect">
            <a:avLst/>
          </a:prstGeom>
        </p:spPr>
      </p:pic>
      <p:sp>
        <p:nvSpPr>
          <p:cNvPr id="6" name="TextBox 5">
            <a:extLst>
              <a:ext uri="{FF2B5EF4-FFF2-40B4-BE49-F238E27FC236}">
                <a16:creationId xmlns:a16="http://schemas.microsoft.com/office/drawing/2014/main" id="{A1903AE3-BFB5-402B-96F4-2AB459D25942}"/>
              </a:ext>
            </a:extLst>
          </p:cNvPr>
          <p:cNvSpPr txBox="1"/>
          <p:nvPr/>
        </p:nvSpPr>
        <p:spPr>
          <a:xfrm>
            <a:off x="3765487" y="2362200"/>
            <a:ext cx="3886200" cy="369332"/>
          </a:xfrm>
          <a:prstGeom prst="rect">
            <a:avLst/>
          </a:prstGeom>
          <a:noFill/>
        </p:spPr>
        <p:txBody>
          <a:bodyPr wrap="square" lIns="0" rIns="0" rtlCol="0">
            <a:spAutoFit/>
          </a:bodyPr>
          <a:lstStyle/>
          <a:p>
            <a:r>
              <a:rPr lang="en-US" dirty="0">
                <a:solidFill>
                  <a:schemeClr val="tx2">
                    <a:lumMod val="60000"/>
                    <a:lumOff val="40000"/>
                  </a:schemeClr>
                </a:solidFill>
              </a:rPr>
              <a:t>Intermountain West Data Warehouse </a:t>
            </a:r>
          </a:p>
        </p:txBody>
      </p:sp>
      <p:pic>
        <p:nvPicPr>
          <p:cNvPr id="8" name="Picture 7">
            <a:extLst>
              <a:ext uri="{FF2B5EF4-FFF2-40B4-BE49-F238E27FC236}">
                <a16:creationId xmlns:a16="http://schemas.microsoft.com/office/drawing/2014/main" id="{49C49302-B19D-4313-A30F-2BFCE88249AD}"/>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3733800" y="1524000"/>
            <a:ext cx="2743200" cy="838200"/>
          </a:xfrm>
          <a:prstGeom prst="rect">
            <a:avLst/>
          </a:prstGeom>
        </p:spPr>
      </p:pic>
    </p:spTree>
    <p:extLst>
      <p:ext uri="{BB962C8B-B14F-4D97-AF65-F5344CB8AC3E}">
        <p14:creationId xmlns:p14="http://schemas.microsoft.com/office/powerpoint/2010/main" val="1494860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09681E7-0F42-233A-5120-310787A53699}"/>
              </a:ext>
            </a:extLst>
          </p:cNvPr>
          <p:cNvSpPr/>
          <p:nvPr/>
        </p:nvSpPr>
        <p:spPr>
          <a:xfrm>
            <a:off x="309880" y="1524000"/>
            <a:ext cx="8529320" cy="838200"/>
          </a:xfrm>
          <a:prstGeom prst="roundRect">
            <a:avLst/>
          </a:prstGeom>
          <a:solidFill>
            <a:schemeClr val="accent1">
              <a:alpha val="2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B7D5206-9DA4-4D77-81AD-F6C28FDC8458}"/>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Overview: Introduction</a:t>
            </a:r>
          </a:p>
        </p:txBody>
      </p:sp>
      <p:sp>
        <p:nvSpPr>
          <p:cNvPr id="4" name="TextBox 3">
            <a:extLst>
              <a:ext uri="{FF2B5EF4-FFF2-40B4-BE49-F238E27FC236}">
                <a16:creationId xmlns:a16="http://schemas.microsoft.com/office/drawing/2014/main" id="{877CBC19-3C1A-403C-41C0-61214CEF9B7C}"/>
              </a:ext>
            </a:extLst>
          </p:cNvPr>
          <p:cNvSpPr txBox="1"/>
          <p:nvPr/>
        </p:nvSpPr>
        <p:spPr>
          <a:xfrm>
            <a:off x="2062480" y="1600200"/>
            <a:ext cx="647700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Provide an easily-accessible source of data, tools, and documentation and thereby a significant cost savings</a:t>
            </a:r>
          </a:p>
          <a:p>
            <a:pPr marL="0" marR="0" lvl="0" indent="0" algn="l" defTabSz="914400" rtl="0" eaLnBrk="1" fontAlgn="auto" latinLnBrk="0" hangingPunct="1">
              <a:lnSpc>
                <a:spcPct val="100000"/>
              </a:lnSpc>
              <a:spcBef>
                <a:spcPts val="0"/>
              </a:spcBef>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Streamline and refine the workflow for modeling data acquisition, organization, management, and evaluation</a:t>
            </a:r>
          </a:p>
          <a:p>
            <a:pPr marL="0" marR="0" lvl="0" indent="0" algn="l" defTabSz="914400" rtl="0" eaLnBrk="1" fontAlgn="auto" latinLnBrk="0" hangingPunct="1">
              <a:lnSpc>
                <a:spcPct val="100000"/>
              </a:lnSpc>
              <a:spcBef>
                <a:spcPts val="0"/>
              </a:spcBef>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Modelers, analysts, researchers, planners, stakeholders</a:t>
            </a:r>
          </a:p>
          <a:p>
            <a:pPr marL="0" marR="0" lvl="0" indent="0" algn="l" defTabSz="914400" rtl="0" eaLnBrk="1" fontAlgn="auto" latinLnBrk="0" hangingPunct="1">
              <a:lnSpc>
                <a:spcPct val="100000"/>
              </a:lnSpc>
              <a:spcBef>
                <a:spcPts val="0"/>
              </a:spcBef>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Land managers, federal agencies, states, tribes, and other consumers of modeled air quality data</a:t>
            </a:r>
          </a:p>
          <a:p>
            <a:pPr marL="0" marR="0" lvl="0" indent="0" algn="l" defTabSz="914400" rtl="0" eaLnBrk="1" fontAlgn="auto" latinLnBrk="0" hangingPunct="1">
              <a:lnSpc>
                <a:spcPct val="100000"/>
              </a:lnSpc>
              <a:spcBef>
                <a:spcPts val="0"/>
              </a:spcBef>
              <a:buClrTx/>
              <a:buSzTx/>
              <a:buFontTx/>
              <a:buNone/>
              <a:tabLst/>
              <a:defRPr/>
            </a:pPr>
            <a:endParaRPr lang="en-US" sz="2400" dirty="0">
              <a:solidFill>
                <a:prstClr val="black"/>
              </a:solidFill>
              <a:latin typeface="Calibri"/>
            </a:endParaRPr>
          </a:p>
          <a:p>
            <a:pPr marL="230188" indent="-230188">
              <a:buFont typeface="Arial" panose="020B0604020202020204" pitchFamily="34" charset="0"/>
              <a:buChar char="•"/>
            </a:pPr>
            <a:r>
              <a:rPr lang="en-US" sz="1600" dirty="0"/>
              <a:t>Modeling platform inputs</a:t>
            </a:r>
          </a:p>
          <a:p>
            <a:pPr marL="230188" indent="-230188">
              <a:buFont typeface="Arial" panose="020B0604020202020204" pitchFamily="34" charset="0"/>
              <a:buChar char="•"/>
            </a:pPr>
            <a:r>
              <a:rPr lang="en-US" sz="1600" dirty="0"/>
              <a:t>Modeling platform outputs</a:t>
            </a:r>
          </a:p>
          <a:p>
            <a:pPr marL="230188" indent="-230188">
              <a:buFont typeface="Arial" panose="020B0604020202020204" pitchFamily="34" charset="0"/>
              <a:buChar char="•"/>
            </a:pPr>
            <a:r>
              <a:rPr lang="en-US" sz="1600" dirty="0"/>
              <a:t>Modeling platform software</a:t>
            </a:r>
          </a:p>
          <a:p>
            <a:pPr marL="230188" indent="-230188">
              <a:buFont typeface="Arial" panose="020B0604020202020204" pitchFamily="34" charset="0"/>
              <a:buChar char="•"/>
            </a:pPr>
            <a:r>
              <a:rPr lang="en-US" sz="1600" dirty="0"/>
              <a:t>Modeling platform documentation</a:t>
            </a:r>
          </a:p>
          <a:p>
            <a:pPr marL="230188" indent="-230188">
              <a:buFont typeface="Arial" panose="020B0604020202020204" pitchFamily="34" charset="0"/>
              <a:buChar char="•"/>
            </a:pPr>
            <a:r>
              <a:rPr lang="en-US" sz="1600" dirty="0"/>
              <a:t>Contextual data and metadata</a:t>
            </a:r>
          </a:p>
          <a:p>
            <a:pPr marL="230188" indent="-230188">
              <a:buFont typeface="Arial" panose="020B0604020202020204" pitchFamily="34" charset="0"/>
              <a:buChar char="•"/>
            </a:pPr>
            <a:r>
              <a:rPr lang="en-US" sz="1600" dirty="0"/>
              <a:t>Visualization and analysis tools</a:t>
            </a:r>
          </a:p>
        </p:txBody>
      </p:sp>
      <p:sp>
        <p:nvSpPr>
          <p:cNvPr id="2" name="TextBox 1">
            <a:extLst>
              <a:ext uri="{FF2B5EF4-FFF2-40B4-BE49-F238E27FC236}">
                <a16:creationId xmlns:a16="http://schemas.microsoft.com/office/drawing/2014/main" id="{89EF7032-37BA-96E4-2614-8094DFC515A9}"/>
              </a:ext>
            </a:extLst>
          </p:cNvPr>
          <p:cNvSpPr txBox="1"/>
          <p:nvPr/>
        </p:nvSpPr>
        <p:spPr>
          <a:xfrm>
            <a:off x="233680" y="1603587"/>
            <a:ext cx="1752600" cy="415498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buClrTx/>
              <a:buSzTx/>
              <a:buFontTx/>
              <a:buNone/>
              <a:tabLst/>
              <a:defRPr/>
            </a:pPr>
            <a:r>
              <a:rPr kumimoji="0" lang="en-US" sz="2000" i="0" u="none" strike="noStrike" kern="1200" cap="none" spc="0" normalizeH="0" baseline="0" noProof="0" dirty="0">
                <a:ln>
                  <a:noFill/>
                </a:ln>
                <a:solidFill>
                  <a:prstClr val="black">
                    <a:alpha val="50000"/>
                  </a:prstClr>
                </a:solidFill>
                <a:effectLst/>
                <a:uLnTx/>
                <a:uFillTx/>
                <a:latin typeface="Calibri"/>
                <a:ea typeface="+mn-ea"/>
                <a:cs typeface="+mn-cs"/>
              </a:rPr>
              <a:t>Purpose:</a:t>
            </a:r>
          </a:p>
          <a:p>
            <a:pPr marL="0" marR="0" lvl="0" indent="0" algn="r" defTabSz="914400" rtl="0" eaLnBrk="1" fontAlgn="auto" latinLnBrk="0" hangingPunct="1">
              <a:lnSpc>
                <a:spcPct val="100000"/>
              </a:lnSpc>
              <a:spcBef>
                <a:spcPts val="0"/>
              </a:spcBef>
              <a:buClrTx/>
              <a:buSzTx/>
              <a:buFontTx/>
              <a:buNone/>
              <a:tabLst/>
              <a:defRPr/>
            </a:pPr>
            <a:endParaRPr kumimoji="0" lang="en-US" sz="2000" i="0" u="none" strike="noStrike" kern="1200" cap="none" spc="0" normalizeH="0" baseline="0" noProof="0" dirty="0">
              <a:ln>
                <a:noFill/>
              </a:ln>
              <a:solidFill>
                <a:prstClr val="black">
                  <a:alpha val="50000"/>
                </a:prst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buClrTx/>
              <a:buSzTx/>
              <a:buFontTx/>
              <a:buNone/>
              <a:tabLst/>
              <a:defRPr/>
            </a:pPr>
            <a:endParaRPr lang="en-US" sz="2000" dirty="0">
              <a:solidFill>
                <a:prstClr val="black">
                  <a:alpha val="50000"/>
                </a:prstClr>
              </a:solidFill>
              <a:latin typeface="Calibri"/>
            </a:endParaRPr>
          </a:p>
          <a:p>
            <a:pPr marL="0" marR="0" lvl="0" indent="0" algn="r" defTabSz="914400" rtl="0" eaLnBrk="1" fontAlgn="auto" latinLnBrk="0" hangingPunct="1">
              <a:lnSpc>
                <a:spcPct val="100000"/>
              </a:lnSpc>
              <a:spcBef>
                <a:spcPts val="0"/>
              </a:spcBef>
              <a:buClrTx/>
              <a:buSzTx/>
              <a:buFontTx/>
              <a:buNone/>
              <a:tabLst/>
              <a:defRPr/>
            </a:pPr>
            <a:r>
              <a:rPr kumimoji="0" lang="en-US" sz="2000" i="0" u="none" strike="noStrike" kern="1200" cap="none" spc="0" normalizeH="0" baseline="0" noProof="0" dirty="0">
                <a:ln>
                  <a:noFill/>
                </a:ln>
                <a:solidFill>
                  <a:prstClr val="black">
                    <a:alpha val="50000"/>
                  </a:prstClr>
                </a:solidFill>
                <a:effectLst/>
                <a:uLnTx/>
                <a:uFillTx/>
                <a:latin typeface="Calibri"/>
                <a:ea typeface="+mn-ea"/>
                <a:cs typeface="+mn-cs"/>
              </a:rPr>
              <a:t>Approach:</a:t>
            </a:r>
          </a:p>
          <a:p>
            <a:pPr marL="0" marR="0" lvl="0" indent="0" algn="r" defTabSz="914400" rtl="0" eaLnBrk="1" fontAlgn="auto" latinLnBrk="0" hangingPunct="1">
              <a:lnSpc>
                <a:spcPct val="100000"/>
              </a:lnSpc>
              <a:spcBef>
                <a:spcPts val="0"/>
              </a:spcBef>
              <a:buClrTx/>
              <a:buSzTx/>
              <a:buFontTx/>
              <a:buNone/>
              <a:tabLst/>
              <a:defRPr/>
            </a:pPr>
            <a:endParaRPr kumimoji="0" lang="en-US" sz="2000" i="0" u="none" strike="noStrike" kern="1200" cap="none" spc="0" normalizeH="0" baseline="0" noProof="0" dirty="0">
              <a:ln>
                <a:noFill/>
              </a:ln>
              <a:solidFill>
                <a:prstClr val="black">
                  <a:alpha val="50000"/>
                </a:prst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buClrTx/>
              <a:buSzTx/>
              <a:buFontTx/>
              <a:buNone/>
              <a:tabLst/>
              <a:defRPr/>
            </a:pPr>
            <a:endParaRPr kumimoji="0" lang="en-US" sz="2000" i="0" u="none" strike="noStrike" kern="1200" cap="none" spc="0" normalizeH="0" baseline="0" noProof="0" dirty="0">
              <a:ln>
                <a:noFill/>
              </a:ln>
              <a:solidFill>
                <a:prstClr val="black">
                  <a:alpha val="50000"/>
                </a:prst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buClrTx/>
              <a:buSzTx/>
              <a:buFontTx/>
              <a:buNone/>
              <a:tabLst/>
              <a:defRPr/>
            </a:pPr>
            <a:r>
              <a:rPr kumimoji="0" lang="en-US" sz="2000" i="0" u="none" strike="noStrike" kern="1200" cap="none" spc="0" normalizeH="0" baseline="0" noProof="0" dirty="0">
                <a:ln>
                  <a:noFill/>
                </a:ln>
                <a:solidFill>
                  <a:prstClr val="black">
                    <a:alpha val="50000"/>
                  </a:prstClr>
                </a:solidFill>
                <a:effectLst/>
                <a:uLnTx/>
                <a:uFillTx/>
                <a:latin typeface="Calibri"/>
                <a:ea typeface="+mn-ea"/>
                <a:cs typeface="+mn-cs"/>
              </a:rPr>
              <a:t>Audience:</a:t>
            </a:r>
          </a:p>
          <a:p>
            <a:pPr marL="0" marR="0" lvl="0" indent="0" algn="r" defTabSz="914400" rtl="0" eaLnBrk="1" fontAlgn="auto" latinLnBrk="0" hangingPunct="1">
              <a:lnSpc>
                <a:spcPct val="100000"/>
              </a:lnSpc>
              <a:spcBef>
                <a:spcPts val="0"/>
              </a:spcBef>
              <a:buClrTx/>
              <a:buSzTx/>
              <a:buFontTx/>
              <a:buNone/>
              <a:tabLst/>
              <a:defRPr/>
            </a:pPr>
            <a:endParaRPr kumimoji="0" lang="en-US" sz="2000" i="0" u="none" strike="noStrike" kern="1200" cap="none" spc="0" normalizeH="0" baseline="0" noProof="0" dirty="0">
              <a:ln>
                <a:noFill/>
              </a:ln>
              <a:solidFill>
                <a:prstClr val="black">
                  <a:alpha val="50000"/>
                </a:prst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buClrTx/>
              <a:buSzTx/>
              <a:buFontTx/>
              <a:buNone/>
              <a:tabLst/>
              <a:defRPr/>
            </a:pPr>
            <a:r>
              <a:rPr kumimoji="0" lang="en-US" sz="2000" i="0" u="none" strike="noStrike" kern="1200" cap="none" spc="0" normalizeH="0" baseline="0" noProof="0" dirty="0">
                <a:ln>
                  <a:noFill/>
                </a:ln>
                <a:solidFill>
                  <a:prstClr val="black">
                    <a:alpha val="50000"/>
                  </a:prstClr>
                </a:solidFill>
                <a:effectLst/>
                <a:uLnTx/>
                <a:uFillTx/>
                <a:latin typeface="Calibri"/>
                <a:ea typeface="+mn-ea"/>
                <a:cs typeface="+mn-cs"/>
              </a:rPr>
              <a:t>Beneficiaries:</a:t>
            </a:r>
          </a:p>
          <a:p>
            <a:pPr marL="0" marR="0" lvl="0" indent="0" algn="r" defTabSz="914400" rtl="0" eaLnBrk="1" fontAlgn="auto" latinLnBrk="0" hangingPunct="1">
              <a:lnSpc>
                <a:spcPct val="100000"/>
              </a:lnSpc>
              <a:spcBef>
                <a:spcPts val="0"/>
              </a:spcBef>
              <a:buClrTx/>
              <a:buSzTx/>
              <a:buFontTx/>
              <a:buNone/>
              <a:tabLst/>
              <a:defRPr/>
            </a:pPr>
            <a:endParaRPr lang="en-US" sz="2000" dirty="0">
              <a:solidFill>
                <a:prstClr val="black">
                  <a:alpha val="50000"/>
                </a:prstClr>
              </a:solidFill>
              <a:latin typeface="Calibri"/>
            </a:endParaRPr>
          </a:p>
          <a:p>
            <a:pPr marL="0" marR="0" lvl="0" indent="0" algn="r" defTabSz="914400" rtl="0" eaLnBrk="1" fontAlgn="auto" latinLnBrk="0" hangingPunct="1">
              <a:lnSpc>
                <a:spcPct val="100000"/>
              </a:lnSpc>
              <a:spcBef>
                <a:spcPts val="0"/>
              </a:spcBef>
              <a:buClrTx/>
              <a:buSzTx/>
              <a:buFontTx/>
              <a:buNone/>
              <a:tabLst/>
              <a:defRPr/>
            </a:pPr>
            <a:endParaRPr kumimoji="0" lang="en-US" sz="2400" i="0" u="none" strike="noStrike" kern="1200" cap="none" spc="0" normalizeH="0" baseline="0" noProof="0" dirty="0">
              <a:ln>
                <a:noFill/>
              </a:ln>
              <a:solidFill>
                <a:prstClr val="black">
                  <a:alpha val="50000"/>
                </a:prst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buClrTx/>
              <a:buSzTx/>
              <a:buFontTx/>
              <a:buNone/>
              <a:tabLst/>
              <a:defRPr/>
            </a:pPr>
            <a:r>
              <a:rPr lang="en-US" sz="2000" dirty="0">
                <a:solidFill>
                  <a:prstClr val="black">
                    <a:alpha val="50000"/>
                  </a:prstClr>
                </a:solidFill>
                <a:latin typeface="Calibri"/>
              </a:rPr>
              <a:t>Resources:</a:t>
            </a:r>
            <a:endParaRPr kumimoji="0" lang="en-US" sz="2000" i="0" u="none" strike="noStrike" kern="1200" cap="none" spc="0" normalizeH="0" baseline="0" noProof="0" dirty="0">
              <a:ln>
                <a:noFill/>
              </a:ln>
              <a:solidFill>
                <a:prstClr val="black">
                  <a:alpha val="50000"/>
                </a:prstClr>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1200"/>
              </a:spcAft>
              <a:buClrTx/>
              <a:buSzTx/>
              <a:buFontTx/>
              <a:buNone/>
              <a:tabLst/>
              <a:defRPr/>
            </a:pPr>
            <a:endParaRPr kumimoji="0" lang="en-US" sz="2000" i="0" u="none" strike="noStrike" kern="1200" cap="none" spc="0" normalizeH="0" baseline="0" noProof="0" dirty="0">
              <a:ln>
                <a:noFill/>
              </a:ln>
              <a:solidFill>
                <a:prstClr val="black">
                  <a:alpha val="50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DC703A14-9D3B-EB73-0485-0EAF0F886783}"/>
              </a:ext>
            </a:extLst>
          </p:cNvPr>
          <p:cNvSpPr txBox="1"/>
          <p:nvPr/>
        </p:nvSpPr>
        <p:spPr>
          <a:xfrm>
            <a:off x="233680" y="838200"/>
            <a:ext cx="8229600" cy="523220"/>
          </a:xfrm>
          <a:prstGeom prst="rect">
            <a:avLst/>
          </a:prstGeom>
          <a:noFill/>
        </p:spPr>
        <p:txBody>
          <a:bodyPr wrap="square" rtlCol="0">
            <a:spAutoFit/>
          </a:bodyPr>
          <a:lstStyle/>
          <a:p>
            <a:r>
              <a:rPr lang="en-US" sz="2800" dirty="0">
                <a:solidFill>
                  <a:schemeClr val="tx2">
                    <a:lumMod val="60000"/>
                    <a:lumOff val="40000"/>
                  </a:schemeClr>
                </a:solidFill>
              </a:rPr>
              <a:t>What is the Intermountain West Data Warehouse?</a:t>
            </a:r>
          </a:p>
        </p:txBody>
      </p:sp>
      <p:sp>
        <p:nvSpPr>
          <p:cNvPr id="7" name="Rectangle: Rounded Corners 6">
            <a:extLst>
              <a:ext uri="{FF2B5EF4-FFF2-40B4-BE49-F238E27FC236}">
                <a16:creationId xmlns:a16="http://schemas.microsoft.com/office/drawing/2014/main" id="{63A4670E-F117-4D37-055D-78FD88C5D50E}"/>
              </a:ext>
            </a:extLst>
          </p:cNvPr>
          <p:cNvSpPr/>
          <p:nvPr/>
        </p:nvSpPr>
        <p:spPr>
          <a:xfrm>
            <a:off x="309880" y="2438400"/>
            <a:ext cx="8529320" cy="838200"/>
          </a:xfrm>
          <a:prstGeom prst="roundRect">
            <a:avLst/>
          </a:prstGeom>
          <a:solidFill>
            <a:schemeClr val="accent3">
              <a:lumMod val="75000"/>
              <a:alpha val="2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230BE006-53FB-6135-9D5F-14E1B636692C}"/>
              </a:ext>
            </a:extLst>
          </p:cNvPr>
          <p:cNvSpPr/>
          <p:nvPr/>
        </p:nvSpPr>
        <p:spPr>
          <a:xfrm>
            <a:off x="309880" y="3352800"/>
            <a:ext cx="8529320" cy="533400"/>
          </a:xfrm>
          <a:prstGeom prst="roundRect">
            <a:avLst/>
          </a:prstGeom>
          <a:solidFill>
            <a:schemeClr val="accent4">
              <a:lumMod val="75000"/>
              <a:alpha val="2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04AEBCA-CCB3-75B4-257A-A3E5B8D41181}"/>
              </a:ext>
            </a:extLst>
          </p:cNvPr>
          <p:cNvSpPr/>
          <p:nvPr/>
        </p:nvSpPr>
        <p:spPr>
          <a:xfrm>
            <a:off x="309880" y="3963501"/>
            <a:ext cx="8529320" cy="838200"/>
          </a:xfrm>
          <a:prstGeom prst="roundRect">
            <a:avLst/>
          </a:prstGeom>
          <a:solidFill>
            <a:schemeClr val="accent6">
              <a:lumMod val="75000"/>
              <a:alpha val="2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0A2A83C-688F-284F-017E-33EA0DDCECEB}"/>
              </a:ext>
            </a:extLst>
          </p:cNvPr>
          <p:cNvSpPr/>
          <p:nvPr/>
        </p:nvSpPr>
        <p:spPr>
          <a:xfrm>
            <a:off x="309880" y="4877901"/>
            <a:ext cx="8529320" cy="1739057"/>
          </a:xfrm>
          <a:prstGeom prst="roundRect">
            <a:avLst/>
          </a:prstGeom>
          <a:solidFill>
            <a:schemeClr val="accent2">
              <a:lumMod val="75000"/>
              <a:alpha val="2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72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7D5206-9DA4-4D77-81AD-F6C28FDC8458}"/>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Overview: </a:t>
            </a:r>
            <a:r>
              <a:rPr lang="en-US" dirty="0">
                <a:solidFill>
                  <a:prstClr val="white"/>
                </a:solidFill>
                <a:latin typeface="Arial" panose="020B0604020202020204" pitchFamily="34" charset="0"/>
                <a:cs typeface="Arial" panose="020B0604020202020204" pitchFamily="34" charset="0"/>
              </a:rPr>
              <a:t>Feature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Highlights </a:t>
            </a:r>
          </a:p>
        </p:txBody>
      </p:sp>
      <p:sp>
        <p:nvSpPr>
          <p:cNvPr id="4" name="TextBox 3">
            <a:extLst>
              <a:ext uri="{FF2B5EF4-FFF2-40B4-BE49-F238E27FC236}">
                <a16:creationId xmlns:a16="http://schemas.microsoft.com/office/drawing/2014/main" id="{877CBC19-3C1A-403C-41C0-61214CEF9B7C}"/>
              </a:ext>
            </a:extLst>
          </p:cNvPr>
          <p:cNvSpPr txBox="1"/>
          <p:nvPr/>
        </p:nvSpPr>
        <p:spPr>
          <a:xfrm>
            <a:off x="457200" y="1031319"/>
            <a:ext cx="5410200" cy="5632311"/>
          </a:xfrm>
          <a:prstGeom prst="rect">
            <a:avLst/>
          </a:prstGeom>
          <a:noFill/>
        </p:spPr>
        <p:txBody>
          <a:bodyPr wrap="square" rtlCol="0">
            <a:spAutoFit/>
          </a:bodyPr>
          <a:lstStyle/>
          <a:p>
            <a:pPr marL="230188" indent="-230188">
              <a:buFont typeface="Arial" panose="020B0604020202020204" pitchFamily="34" charset="0"/>
              <a:buChar char="•"/>
            </a:pPr>
            <a:r>
              <a:rPr lang="en-US" sz="2000" dirty="0">
                <a:solidFill>
                  <a:schemeClr val="tx2">
                    <a:lumMod val="60000"/>
                    <a:lumOff val="40000"/>
                  </a:schemeClr>
                </a:solidFill>
                <a:hlinkClick r:id="rId3">
                  <a:extLst>
                    <a:ext uri="{A12FA001-AC4F-418D-AE19-62706E023703}">
                      <ahyp:hlinkClr xmlns:ahyp="http://schemas.microsoft.com/office/drawing/2018/hyperlinkcolor" val="tx"/>
                    </a:ext>
                  </a:extLst>
                </a:hlinkClick>
              </a:rPr>
              <a:t>Home page</a:t>
            </a:r>
            <a:endParaRPr lang="en-US" sz="2000" dirty="0">
              <a:solidFill>
                <a:schemeClr val="tx2">
                  <a:lumMod val="60000"/>
                  <a:lumOff val="40000"/>
                </a:schemeClr>
              </a:solidFill>
            </a:endParaRPr>
          </a:p>
          <a:p>
            <a:pPr marL="230188" indent="-230188">
              <a:buFont typeface="Arial" panose="020B0604020202020204" pitchFamily="34" charset="0"/>
              <a:buChar char="•"/>
            </a:pPr>
            <a:endParaRPr lang="en-US" sz="2000" b="1" dirty="0">
              <a:solidFill>
                <a:schemeClr val="tx2">
                  <a:lumMod val="60000"/>
                  <a:lumOff val="40000"/>
                </a:schemeClr>
              </a:solidFill>
            </a:endParaRPr>
          </a:p>
          <a:p>
            <a:pPr marL="230188" indent="-230188">
              <a:buFont typeface="Arial" panose="020B0604020202020204" pitchFamily="34" charset="0"/>
              <a:buChar char="•"/>
            </a:pPr>
            <a:r>
              <a:rPr lang="en-US" sz="2000" b="1" dirty="0">
                <a:solidFill>
                  <a:schemeClr val="tx2">
                    <a:lumMod val="60000"/>
                    <a:lumOff val="40000"/>
                  </a:schemeClr>
                </a:solidFill>
                <a:hlinkClick r:id="rId4">
                  <a:extLst>
                    <a:ext uri="{A12FA001-AC4F-418D-AE19-62706E023703}">
                      <ahyp:hlinkClr xmlns:ahyp="http://schemas.microsoft.com/office/drawing/2018/hyperlinkcolor" val="tx"/>
                    </a:ext>
                  </a:extLst>
                </a:hlinkClick>
              </a:rPr>
              <a:t>Request Modeling Data</a:t>
            </a:r>
            <a:endParaRPr lang="en-US" sz="2000" b="1" dirty="0">
              <a:solidFill>
                <a:schemeClr val="tx2">
                  <a:lumMod val="60000"/>
                  <a:lumOff val="40000"/>
                </a:schemeClr>
              </a:solidFill>
            </a:endParaRPr>
          </a:p>
          <a:p>
            <a:pPr marL="230188" indent="-230188">
              <a:buFont typeface="Arial" panose="020B0604020202020204" pitchFamily="34" charset="0"/>
              <a:buChar char="•"/>
            </a:pPr>
            <a:endParaRPr lang="en-US" sz="2000" dirty="0">
              <a:solidFill>
                <a:schemeClr val="tx2">
                  <a:lumMod val="60000"/>
                  <a:lumOff val="40000"/>
                </a:schemeClr>
              </a:solidFill>
            </a:endParaRPr>
          </a:p>
          <a:p>
            <a:pPr marL="230188" indent="-230188">
              <a:buFont typeface="Arial" panose="020B0604020202020204" pitchFamily="34" charset="0"/>
              <a:buChar char="•"/>
            </a:pPr>
            <a:r>
              <a:rPr lang="en-US" sz="2000" dirty="0">
                <a:solidFill>
                  <a:schemeClr val="tx2">
                    <a:lumMod val="60000"/>
                    <a:lumOff val="40000"/>
                  </a:schemeClr>
                </a:solidFill>
                <a:hlinkClick r:id="rId5">
                  <a:extLst>
                    <a:ext uri="{A12FA001-AC4F-418D-AE19-62706E023703}">
                      <ahyp:hlinkClr xmlns:ahyp="http://schemas.microsoft.com/office/drawing/2018/hyperlinkcolor" val="tx"/>
                    </a:ext>
                  </a:extLst>
                </a:hlinkClick>
              </a:rPr>
              <a:t>Model Performance Browser</a:t>
            </a:r>
            <a:endParaRPr lang="en-US" sz="2000" dirty="0">
              <a:solidFill>
                <a:schemeClr val="tx2">
                  <a:lumMod val="60000"/>
                  <a:lumOff val="40000"/>
                </a:schemeClr>
              </a:solidFill>
            </a:endParaRPr>
          </a:p>
          <a:p>
            <a:pPr marL="230188" indent="-230188">
              <a:buFont typeface="Arial" panose="020B0604020202020204" pitchFamily="34" charset="0"/>
              <a:buChar char="•"/>
            </a:pPr>
            <a:r>
              <a:rPr lang="en-US" sz="2000" dirty="0">
                <a:solidFill>
                  <a:schemeClr val="tx2">
                    <a:lumMod val="60000"/>
                    <a:lumOff val="40000"/>
                  </a:schemeClr>
                </a:solidFill>
                <a:hlinkClick r:id="rId6">
                  <a:extLst>
                    <a:ext uri="{A12FA001-AC4F-418D-AE19-62706E023703}">
                      <ahyp:hlinkClr xmlns:ahyp="http://schemas.microsoft.com/office/drawing/2018/hyperlinkcolor" val="tx"/>
                    </a:ext>
                  </a:extLst>
                </a:hlinkClick>
              </a:rPr>
              <a:t>Model-to-Observations Comparison Tool</a:t>
            </a:r>
            <a:endParaRPr lang="en-US" sz="2000" dirty="0">
              <a:solidFill>
                <a:schemeClr val="tx2">
                  <a:lumMod val="60000"/>
                  <a:lumOff val="40000"/>
                </a:schemeClr>
              </a:solidFill>
            </a:endParaRPr>
          </a:p>
          <a:p>
            <a:pPr marL="230188" indent="-230188">
              <a:buFont typeface="Arial" panose="020B0604020202020204" pitchFamily="34" charset="0"/>
              <a:buChar char="•"/>
            </a:pPr>
            <a:r>
              <a:rPr lang="en-US" sz="2000" dirty="0">
                <a:solidFill>
                  <a:schemeClr val="tx2">
                    <a:lumMod val="60000"/>
                    <a:lumOff val="40000"/>
                  </a:schemeClr>
                </a:solidFill>
                <a:hlinkClick r:id="rId7">
                  <a:extLst>
                    <a:ext uri="{A12FA001-AC4F-418D-AE19-62706E023703}">
                      <ahyp:hlinkClr xmlns:ahyp="http://schemas.microsoft.com/office/drawing/2018/hyperlinkcolor" val="tx"/>
                    </a:ext>
                  </a:extLst>
                </a:hlinkClick>
              </a:rPr>
              <a:t>Source Apportionment results</a:t>
            </a:r>
            <a:endParaRPr lang="en-US" sz="2000" dirty="0">
              <a:solidFill>
                <a:schemeClr val="tx2">
                  <a:lumMod val="60000"/>
                  <a:lumOff val="40000"/>
                </a:schemeClr>
              </a:solidFill>
            </a:endParaRPr>
          </a:p>
          <a:p>
            <a:endParaRPr lang="en-US" sz="2000" dirty="0">
              <a:solidFill>
                <a:schemeClr val="tx2">
                  <a:lumMod val="60000"/>
                  <a:lumOff val="40000"/>
                </a:schemeClr>
              </a:solidFill>
            </a:endParaRPr>
          </a:p>
          <a:p>
            <a:pPr marL="230188" indent="-230188">
              <a:buFont typeface="Arial" panose="020B0604020202020204" pitchFamily="34" charset="0"/>
              <a:buChar char="•"/>
            </a:pPr>
            <a:r>
              <a:rPr lang="en-US" sz="2000" dirty="0">
                <a:solidFill>
                  <a:schemeClr val="tx2">
                    <a:lumMod val="60000"/>
                    <a:lumOff val="40000"/>
                  </a:schemeClr>
                </a:solidFill>
                <a:hlinkClick r:id="rId8">
                  <a:extLst>
                    <a:ext uri="{A12FA001-AC4F-418D-AE19-62706E023703}">
                      <ahyp:hlinkClr xmlns:ahyp="http://schemas.microsoft.com/office/drawing/2018/hyperlinkcolor" val="tx"/>
                    </a:ext>
                  </a:extLst>
                </a:hlinkClick>
              </a:rPr>
              <a:t>Emissions Review Tool</a:t>
            </a:r>
            <a:endParaRPr lang="en-US" sz="2000" dirty="0">
              <a:solidFill>
                <a:schemeClr val="tx2">
                  <a:lumMod val="60000"/>
                  <a:lumOff val="40000"/>
                </a:schemeClr>
              </a:solidFill>
            </a:endParaRPr>
          </a:p>
          <a:p>
            <a:pPr marL="230188" indent="-230188">
              <a:buFont typeface="Arial" panose="020B0604020202020204" pitchFamily="34" charset="0"/>
              <a:buChar char="•"/>
            </a:pPr>
            <a:r>
              <a:rPr lang="en-US" sz="2000" dirty="0">
                <a:solidFill>
                  <a:schemeClr val="tx2">
                    <a:lumMod val="60000"/>
                    <a:lumOff val="40000"/>
                  </a:schemeClr>
                </a:solidFill>
                <a:hlinkClick r:id="rId9">
                  <a:extLst>
                    <a:ext uri="{A12FA001-AC4F-418D-AE19-62706E023703}">
                      <ahyp:hlinkClr xmlns:ahyp="http://schemas.microsoft.com/office/drawing/2018/hyperlinkcolor" val="tx"/>
                    </a:ext>
                  </a:extLst>
                </a:hlinkClick>
              </a:rPr>
              <a:t>Emissions Inventory Browser</a:t>
            </a:r>
            <a:endParaRPr lang="en-US" sz="2000" dirty="0">
              <a:solidFill>
                <a:schemeClr val="tx2">
                  <a:lumMod val="60000"/>
                  <a:lumOff val="40000"/>
                </a:schemeClr>
              </a:solidFill>
            </a:endParaRPr>
          </a:p>
          <a:p>
            <a:pPr marL="230188" indent="-230188">
              <a:buFont typeface="Arial" panose="020B0604020202020204" pitchFamily="34" charset="0"/>
              <a:buChar char="•"/>
            </a:pPr>
            <a:endParaRPr lang="en-US" sz="2000" dirty="0">
              <a:solidFill>
                <a:schemeClr val="tx2">
                  <a:lumMod val="60000"/>
                  <a:lumOff val="40000"/>
                </a:schemeClr>
              </a:solidFill>
            </a:endParaRPr>
          </a:p>
          <a:p>
            <a:pPr marL="230188" indent="-230188">
              <a:buFont typeface="Arial" panose="020B0604020202020204" pitchFamily="34" charset="0"/>
              <a:buChar char="•"/>
            </a:pPr>
            <a:r>
              <a:rPr lang="en-US" sz="2000" dirty="0">
                <a:solidFill>
                  <a:schemeClr val="tx2">
                    <a:lumMod val="60000"/>
                    <a:lumOff val="40000"/>
                  </a:schemeClr>
                </a:solidFill>
                <a:hlinkClick r:id="rId10">
                  <a:extLst>
                    <a:ext uri="{A12FA001-AC4F-418D-AE19-62706E023703}">
                      <ahyp:hlinkClr xmlns:ahyp="http://schemas.microsoft.com/office/drawing/2018/hyperlinkcolor" val="tx"/>
                    </a:ext>
                  </a:extLst>
                </a:hlinkClick>
              </a:rPr>
              <a:t>Monitoring Data and Tools</a:t>
            </a:r>
            <a:endParaRPr lang="en-US" sz="2000" dirty="0">
              <a:solidFill>
                <a:schemeClr val="tx2">
                  <a:lumMod val="60000"/>
                  <a:lumOff val="40000"/>
                </a:schemeClr>
              </a:solidFill>
            </a:endParaRPr>
          </a:p>
          <a:p>
            <a:pPr marL="230188" indent="-230188">
              <a:buFont typeface="Arial" panose="020B0604020202020204" pitchFamily="34" charset="0"/>
              <a:buChar char="•"/>
            </a:pPr>
            <a:endParaRPr lang="en-US" sz="2000" dirty="0">
              <a:solidFill>
                <a:schemeClr val="tx2">
                  <a:lumMod val="60000"/>
                  <a:lumOff val="40000"/>
                </a:schemeClr>
              </a:solidFill>
            </a:endParaRPr>
          </a:p>
          <a:p>
            <a:pPr marL="230188" indent="-230188">
              <a:buFont typeface="Arial" panose="020B0604020202020204" pitchFamily="34" charset="0"/>
              <a:buChar char="•"/>
            </a:pPr>
            <a:r>
              <a:rPr lang="en-US" sz="2000" dirty="0">
                <a:solidFill>
                  <a:schemeClr val="tx2">
                    <a:lumMod val="60000"/>
                    <a:lumOff val="40000"/>
                  </a:schemeClr>
                </a:solidFill>
                <a:hlinkClick r:id="rId11">
                  <a:extLst>
                    <a:ext uri="{A12FA001-AC4F-418D-AE19-62706E023703}">
                      <ahyp:hlinkClr xmlns:ahyp="http://schemas.microsoft.com/office/drawing/2018/hyperlinkcolor" val="tx"/>
                    </a:ext>
                  </a:extLst>
                </a:hlinkClick>
              </a:rPr>
              <a:t>Wiki</a:t>
            </a:r>
            <a:endParaRPr lang="en-US" sz="2000" dirty="0">
              <a:solidFill>
                <a:schemeClr val="tx2">
                  <a:lumMod val="60000"/>
                  <a:lumOff val="40000"/>
                </a:schemeClr>
              </a:solidFill>
            </a:endParaRPr>
          </a:p>
          <a:p>
            <a:pPr marL="230188" indent="-230188">
              <a:buFont typeface="Arial" panose="020B0604020202020204" pitchFamily="34" charset="0"/>
              <a:buChar char="•"/>
            </a:pPr>
            <a:r>
              <a:rPr lang="en-US" sz="2000" dirty="0">
                <a:solidFill>
                  <a:schemeClr val="tx2">
                    <a:lumMod val="60000"/>
                    <a:lumOff val="40000"/>
                  </a:schemeClr>
                </a:solidFill>
                <a:hlinkClick r:id="rId12">
                  <a:extLst>
                    <a:ext uri="{A12FA001-AC4F-418D-AE19-62706E023703}">
                      <ahyp:hlinkClr xmlns:ahyp="http://schemas.microsoft.com/office/drawing/2018/hyperlinkcolor" val="tx"/>
                    </a:ext>
                  </a:extLst>
                </a:hlinkClick>
              </a:rPr>
              <a:t>Documents</a:t>
            </a:r>
            <a:endParaRPr lang="en-US" sz="2000" dirty="0">
              <a:solidFill>
                <a:schemeClr val="tx2">
                  <a:lumMod val="60000"/>
                  <a:lumOff val="40000"/>
                </a:schemeClr>
              </a:solidFill>
            </a:endParaRPr>
          </a:p>
          <a:p>
            <a:pPr marL="230188" indent="-230188">
              <a:buFont typeface="Arial" panose="020B0604020202020204" pitchFamily="34" charset="0"/>
              <a:buChar char="•"/>
            </a:pPr>
            <a:r>
              <a:rPr lang="en-US" sz="2000" dirty="0">
                <a:solidFill>
                  <a:schemeClr val="tx2">
                    <a:lumMod val="60000"/>
                    <a:lumOff val="40000"/>
                  </a:schemeClr>
                </a:solidFill>
                <a:hlinkClick r:id="rId13">
                  <a:extLst>
                    <a:ext uri="{A12FA001-AC4F-418D-AE19-62706E023703}">
                      <ahyp:hlinkClr xmlns:ahyp="http://schemas.microsoft.com/office/drawing/2018/hyperlinkcolor" val="tx"/>
                    </a:ext>
                  </a:extLst>
                </a:hlinkClick>
              </a:rPr>
              <a:t>News</a:t>
            </a:r>
            <a:endParaRPr lang="en-US" sz="2000" dirty="0">
              <a:solidFill>
                <a:schemeClr val="tx2">
                  <a:lumMod val="60000"/>
                  <a:lumOff val="40000"/>
                </a:schemeClr>
              </a:solidFill>
            </a:endParaRPr>
          </a:p>
          <a:p>
            <a:pPr marL="230188" indent="-230188">
              <a:buFont typeface="Arial" panose="020B0604020202020204" pitchFamily="34" charset="0"/>
              <a:buChar char="•"/>
            </a:pPr>
            <a:r>
              <a:rPr lang="en-US" sz="2000" dirty="0">
                <a:solidFill>
                  <a:schemeClr val="tx2">
                    <a:lumMod val="60000"/>
                    <a:lumOff val="40000"/>
                  </a:schemeClr>
                </a:solidFill>
                <a:hlinkClick r:id="rId14">
                  <a:extLst>
                    <a:ext uri="{A12FA001-AC4F-418D-AE19-62706E023703}">
                      <ahyp:hlinkClr xmlns:ahyp="http://schemas.microsoft.com/office/drawing/2018/hyperlinkcolor" val="tx"/>
                    </a:ext>
                  </a:extLst>
                </a:hlinkClick>
              </a:rPr>
              <a:t>Help</a:t>
            </a:r>
            <a:endParaRPr lang="en-US" sz="2000" dirty="0">
              <a:solidFill>
                <a:schemeClr val="tx2">
                  <a:lumMod val="60000"/>
                  <a:lumOff val="40000"/>
                </a:schemeClr>
              </a:solidFill>
            </a:endParaRPr>
          </a:p>
          <a:p>
            <a:pPr marL="230188" indent="-230188">
              <a:spcAft>
                <a:spcPts val="1200"/>
              </a:spcAft>
              <a:buFont typeface="Arial" panose="020B0604020202020204" pitchFamily="34" charset="0"/>
              <a:buChar char="•"/>
            </a:pPr>
            <a:endParaRPr lang="en-US" sz="2000" dirty="0">
              <a:solidFill>
                <a:schemeClr val="tx2">
                  <a:lumMod val="60000"/>
                  <a:lumOff val="40000"/>
                </a:schemeClr>
              </a:solidFill>
            </a:endParaRPr>
          </a:p>
        </p:txBody>
      </p:sp>
      <p:pic>
        <p:nvPicPr>
          <p:cNvPr id="2" name="Picture 1">
            <a:extLst>
              <a:ext uri="{FF2B5EF4-FFF2-40B4-BE49-F238E27FC236}">
                <a16:creationId xmlns:a16="http://schemas.microsoft.com/office/drawing/2014/main" id="{52F7CDAD-FD6C-5D92-C172-6186F96349FE}"/>
              </a:ext>
            </a:extLst>
          </p:cNvPr>
          <p:cNvPicPr>
            <a:picLocks noChangeAspect="1"/>
          </p:cNvPicPr>
          <p:nvPr/>
        </p:nvPicPr>
        <p:blipFill rotWithShape="1">
          <a:blip r:embed="rId15"/>
          <a:srcRect l="30702" r="37719"/>
          <a:stretch/>
        </p:blipFill>
        <p:spPr>
          <a:xfrm>
            <a:off x="5715000" y="1152017"/>
            <a:ext cx="2743200" cy="5390917"/>
          </a:xfrm>
          <a:prstGeom prst="rect">
            <a:avLst/>
          </a:prstGeom>
        </p:spPr>
      </p:pic>
      <p:sp>
        <p:nvSpPr>
          <p:cNvPr id="5" name="Rectangle: Rounded Corners 4">
            <a:extLst>
              <a:ext uri="{FF2B5EF4-FFF2-40B4-BE49-F238E27FC236}">
                <a16:creationId xmlns:a16="http://schemas.microsoft.com/office/drawing/2014/main" id="{868693FA-4B43-1000-1EF6-B2901C4EDDC6}"/>
              </a:ext>
            </a:extLst>
          </p:cNvPr>
          <p:cNvSpPr/>
          <p:nvPr/>
        </p:nvSpPr>
        <p:spPr>
          <a:xfrm>
            <a:off x="381000" y="1524000"/>
            <a:ext cx="4871720" cy="1828800"/>
          </a:xfrm>
          <a:prstGeom prst="roundRect">
            <a:avLst>
              <a:gd name="adj" fmla="val 4445"/>
            </a:avLst>
          </a:prstGeom>
          <a:solidFill>
            <a:schemeClr val="accent1">
              <a:alpha val="2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A289EFF5-DF88-FD09-148E-A3EC0DC4B433}"/>
              </a:ext>
            </a:extLst>
          </p:cNvPr>
          <p:cNvSpPr/>
          <p:nvPr/>
        </p:nvSpPr>
        <p:spPr>
          <a:xfrm>
            <a:off x="381000" y="3415453"/>
            <a:ext cx="4871720" cy="851747"/>
          </a:xfrm>
          <a:prstGeom prst="roundRect">
            <a:avLst>
              <a:gd name="adj" fmla="val 8926"/>
            </a:avLst>
          </a:prstGeom>
          <a:solidFill>
            <a:schemeClr val="accent2">
              <a:lumMod val="75000"/>
              <a:alpha val="2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09D9D8D-081D-0235-9BCA-97A41D2840B9}"/>
              </a:ext>
            </a:extLst>
          </p:cNvPr>
          <p:cNvSpPr/>
          <p:nvPr/>
        </p:nvSpPr>
        <p:spPr>
          <a:xfrm>
            <a:off x="381000" y="4329853"/>
            <a:ext cx="4871720" cy="513642"/>
          </a:xfrm>
          <a:prstGeom prst="roundRect">
            <a:avLst/>
          </a:prstGeom>
          <a:solidFill>
            <a:schemeClr val="accent3">
              <a:lumMod val="75000"/>
              <a:alpha val="2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E183B323-8C96-EE9A-0DB9-BE0E696753A4}"/>
              </a:ext>
            </a:extLst>
          </p:cNvPr>
          <p:cNvSpPr/>
          <p:nvPr/>
        </p:nvSpPr>
        <p:spPr>
          <a:xfrm>
            <a:off x="369147" y="4914900"/>
            <a:ext cx="4883573" cy="1485900"/>
          </a:xfrm>
          <a:prstGeom prst="roundRect">
            <a:avLst>
              <a:gd name="adj" fmla="val 5727"/>
            </a:avLst>
          </a:prstGeom>
          <a:solidFill>
            <a:schemeClr val="accent6">
              <a:lumMod val="75000"/>
              <a:alpha val="25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379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E22555C-E275-4FE3-A2A9-BEB31E1BD653}"/>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Data Request Tracking and Servicing</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9E786E27-9199-45DF-B548-01726CD88FFC}"/>
              </a:ext>
            </a:extLst>
          </p:cNvPr>
          <p:cNvPicPr>
            <a:picLocks noChangeAspect="1"/>
          </p:cNvPicPr>
          <p:nvPr/>
        </p:nvPicPr>
        <p:blipFill>
          <a:blip r:embed="rId3"/>
          <a:stretch>
            <a:fillRect/>
          </a:stretch>
        </p:blipFill>
        <p:spPr>
          <a:xfrm>
            <a:off x="0" y="557266"/>
            <a:ext cx="9144000" cy="6300734"/>
          </a:xfrm>
          <a:prstGeom prst="rect">
            <a:avLst/>
          </a:prstGeom>
        </p:spPr>
      </p:pic>
    </p:spTree>
    <p:extLst>
      <p:ext uri="{BB962C8B-B14F-4D97-AF65-F5344CB8AC3E}">
        <p14:creationId xmlns:p14="http://schemas.microsoft.com/office/powerpoint/2010/main" val="340586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3C257B-C848-4141-80DA-EDCE1D5EC16A}"/>
              </a:ext>
            </a:extLst>
          </p:cNvPr>
          <p:cNvPicPr>
            <a:picLocks noChangeAspect="1"/>
          </p:cNvPicPr>
          <p:nvPr/>
        </p:nvPicPr>
        <p:blipFill>
          <a:blip r:embed="rId3"/>
          <a:stretch>
            <a:fillRect/>
          </a:stretch>
        </p:blipFill>
        <p:spPr>
          <a:xfrm>
            <a:off x="212355" y="879532"/>
            <a:ext cx="6798045" cy="5978468"/>
          </a:xfrm>
          <a:prstGeom prst="rect">
            <a:avLst/>
          </a:prstGeom>
        </p:spPr>
      </p:pic>
      <p:sp>
        <p:nvSpPr>
          <p:cNvPr id="6" name="Slide Number Placeholder 5">
            <a:extLst>
              <a:ext uri="{FF2B5EF4-FFF2-40B4-BE49-F238E27FC236}">
                <a16:creationId xmlns:a16="http://schemas.microsoft.com/office/drawing/2014/main" id="{9AD54418-B09B-4F8F-B62F-E05994A9653A}"/>
              </a:ext>
            </a:extLst>
          </p:cNvPr>
          <p:cNvSpPr>
            <a:spLocks noGrp="1"/>
          </p:cNvSpPr>
          <p:nvPr>
            <p:ph type="sldNum" sz="quarter" idx="4294967295"/>
          </p:nvPr>
        </p:nvSpPr>
        <p:spPr>
          <a:xfrm>
            <a:off x="7010400" y="6477000"/>
            <a:ext cx="2133600" cy="365125"/>
          </a:xfrm>
        </p:spPr>
        <p:txBody>
          <a:bodyPr/>
          <a:lstStyle/>
          <a:p>
            <a:fld id="{9443E677-3BEE-4081-B3F1-3D00D0C160F5}" type="slidenum">
              <a:rPr lang="en-US" smtClean="0"/>
              <a:t>5</a:t>
            </a:fld>
            <a:endParaRPr lang="en-US" dirty="0"/>
          </a:p>
        </p:txBody>
      </p:sp>
      <p:sp>
        <p:nvSpPr>
          <p:cNvPr id="7" name="TextBox 6">
            <a:extLst>
              <a:ext uri="{FF2B5EF4-FFF2-40B4-BE49-F238E27FC236}">
                <a16:creationId xmlns:a16="http://schemas.microsoft.com/office/drawing/2014/main" id="{F03EF61E-2CC9-42B4-A235-E105A95A6972}"/>
              </a:ext>
            </a:extLst>
          </p:cNvPr>
          <p:cNvSpPr txBox="1"/>
          <p:nvPr/>
        </p:nvSpPr>
        <p:spPr>
          <a:xfrm>
            <a:off x="140593" y="80777"/>
            <a:ext cx="5457106"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Modeling Platform Data Request Form</a:t>
            </a:r>
          </a:p>
        </p:txBody>
      </p:sp>
      <p:sp>
        <p:nvSpPr>
          <p:cNvPr id="9" name="Speech Bubble: Rectangle with Corners Rounded 8">
            <a:extLst>
              <a:ext uri="{FF2B5EF4-FFF2-40B4-BE49-F238E27FC236}">
                <a16:creationId xmlns:a16="http://schemas.microsoft.com/office/drawing/2014/main" id="{6A5B91A5-BE20-4DD6-9A3F-CC0A7994D47E}"/>
              </a:ext>
            </a:extLst>
          </p:cNvPr>
          <p:cNvSpPr/>
          <p:nvPr/>
        </p:nvSpPr>
        <p:spPr>
          <a:xfrm>
            <a:off x="2869146" y="3630641"/>
            <a:ext cx="1919381" cy="228600"/>
          </a:xfrm>
          <a:prstGeom prst="wedgeRoundRectCallout">
            <a:avLst>
              <a:gd name="adj1" fmla="val 74012"/>
              <a:gd name="adj2" fmla="val -155834"/>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Shows the status of the component </a:t>
            </a:r>
          </a:p>
        </p:txBody>
      </p:sp>
      <p:sp>
        <p:nvSpPr>
          <p:cNvPr id="10" name="Speech Bubble: Rectangle with Corners Rounded 9">
            <a:extLst>
              <a:ext uri="{FF2B5EF4-FFF2-40B4-BE49-F238E27FC236}">
                <a16:creationId xmlns:a16="http://schemas.microsoft.com/office/drawing/2014/main" id="{86AAFF16-1CAB-40A6-98D4-1150D43B5A5A}"/>
              </a:ext>
            </a:extLst>
          </p:cNvPr>
          <p:cNvSpPr/>
          <p:nvPr/>
        </p:nvSpPr>
        <p:spPr>
          <a:xfrm>
            <a:off x="3416213" y="4579738"/>
            <a:ext cx="2311574" cy="228600"/>
          </a:xfrm>
          <a:prstGeom prst="wedgeRoundRectCallout">
            <a:avLst>
              <a:gd name="adj1" fmla="val 55350"/>
              <a:gd name="adj2" fmla="val -147755"/>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Shows the estimated size of the component</a:t>
            </a:r>
          </a:p>
        </p:txBody>
      </p:sp>
      <p:sp>
        <p:nvSpPr>
          <p:cNvPr id="11" name="Speech Bubble: Rectangle with Corners Rounded 10">
            <a:extLst>
              <a:ext uri="{FF2B5EF4-FFF2-40B4-BE49-F238E27FC236}">
                <a16:creationId xmlns:a16="http://schemas.microsoft.com/office/drawing/2014/main" id="{521E8E69-551E-4307-9F51-8E25ED0F5EC9}"/>
              </a:ext>
            </a:extLst>
          </p:cNvPr>
          <p:cNvSpPr/>
          <p:nvPr/>
        </p:nvSpPr>
        <p:spPr>
          <a:xfrm>
            <a:off x="4419600" y="5133357"/>
            <a:ext cx="1781679" cy="228600"/>
          </a:xfrm>
          <a:prstGeom prst="wedgeRoundRectCallout">
            <a:avLst>
              <a:gd name="adj1" fmla="val 55350"/>
              <a:gd name="adj2" fmla="val -147755"/>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Shows the total number of files</a:t>
            </a:r>
          </a:p>
        </p:txBody>
      </p:sp>
      <p:sp>
        <p:nvSpPr>
          <p:cNvPr id="12" name="Speech Bubble: Rectangle with Corners Rounded 11">
            <a:extLst>
              <a:ext uri="{FF2B5EF4-FFF2-40B4-BE49-F238E27FC236}">
                <a16:creationId xmlns:a16="http://schemas.microsoft.com/office/drawing/2014/main" id="{5E1219F9-5E1B-4AE5-A0A5-950F88771CA7}"/>
              </a:ext>
            </a:extLst>
          </p:cNvPr>
          <p:cNvSpPr/>
          <p:nvPr/>
        </p:nvSpPr>
        <p:spPr>
          <a:xfrm>
            <a:off x="4572000" y="5686976"/>
            <a:ext cx="1907013" cy="228600"/>
          </a:xfrm>
          <a:prstGeom prst="wedgeRoundRectCallout">
            <a:avLst>
              <a:gd name="adj1" fmla="val 55350"/>
              <a:gd name="adj2" fmla="val -147755"/>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Shows the expected availability date</a:t>
            </a:r>
          </a:p>
        </p:txBody>
      </p:sp>
      <p:pic>
        <p:nvPicPr>
          <p:cNvPr id="2" name="Picture 1">
            <a:hlinkClick r:id="rId4"/>
            <a:extLst>
              <a:ext uri="{FF2B5EF4-FFF2-40B4-BE49-F238E27FC236}">
                <a16:creationId xmlns:a16="http://schemas.microsoft.com/office/drawing/2014/main" id="{853FF4D1-DD17-44A9-BDF5-44B7925D4849}"/>
              </a:ext>
            </a:extLst>
          </p:cNvPr>
          <p:cNvPicPr>
            <a:picLocks noChangeAspect="1"/>
          </p:cNvPicPr>
          <p:nvPr/>
        </p:nvPicPr>
        <p:blipFill>
          <a:blip r:embed="rId5"/>
          <a:stretch>
            <a:fillRect/>
          </a:stretch>
        </p:blipFill>
        <p:spPr>
          <a:xfrm>
            <a:off x="5310439" y="3417683"/>
            <a:ext cx="171450" cy="133350"/>
          </a:xfrm>
          <a:prstGeom prst="rect">
            <a:avLst/>
          </a:prstGeom>
        </p:spPr>
      </p:pic>
      <p:sp>
        <p:nvSpPr>
          <p:cNvPr id="8" name="Line Callout 1 (Border and Accent Bar) 3">
            <a:extLst>
              <a:ext uri="{FF2B5EF4-FFF2-40B4-BE49-F238E27FC236}">
                <a16:creationId xmlns:a16="http://schemas.microsoft.com/office/drawing/2014/main" id="{A6CBA649-EC1B-49B8-B299-C4A00A6D9AE3}"/>
              </a:ext>
            </a:extLst>
          </p:cNvPr>
          <p:cNvSpPr/>
          <p:nvPr/>
        </p:nvSpPr>
        <p:spPr>
          <a:xfrm>
            <a:off x="5642519" y="1215289"/>
            <a:ext cx="3289126" cy="2874934"/>
          </a:xfrm>
          <a:prstGeom prst="accentBorderCallout1">
            <a:avLst>
              <a:gd name="adj1" fmla="val 18750"/>
              <a:gd name="adj2" fmla="val -7734"/>
              <a:gd name="adj3" fmla="val 18917"/>
              <a:gd name="adj4" fmla="val -32183"/>
            </a:avLst>
          </a:prstGeom>
          <a:solidFill>
            <a:schemeClr val="accent6">
              <a:lumMod val="20000"/>
              <a:lumOff val="80000"/>
            </a:schemeClr>
          </a:solid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182880" rtlCol="0" anchor="ctr"/>
          <a:lstStyle/>
          <a:p>
            <a:pPr lvl="0"/>
            <a:r>
              <a:rPr lang="en-US" sz="1600" dirty="0">
                <a:solidFill>
                  <a:prstClr val="black"/>
                </a:solidFill>
                <a:latin typeface="Arial" panose="020B0604020202020204" pitchFamily="34" charset="0"/>
                <a:cs typeface="Arial" panose="020B0604020202020204" pitchFamily="34" charset="0"/>
              </a:rPr>
              <a:t>Purpose:</a:t>
            </a:r>
          </a:p>
          <a:p>
            <a:pPr lvl="0"/>
            <a:r>
              <a:rPr lang="en-US" sz="1200" dirty="0">
                <a:solidFill>
                  <a:prstClr val="black"/>
                </a:solidFill>
                <a:latin typeface="Arial" panose="020B0604020202020204" pitchFamily="34" charset="0"/>
                <a:cs typeface="Arial" panose="020B0604020202020204" pitchFamily="34" charset="0"/>
              </a:rPr>
              <a:t>To facilitate the browsing, selection, and download of entire modeling platforms or individual modeling platform components, and to illustrate the expected roadmap for creating and distributing modeling platforms and individual platform scenarios. Platform components can be accessed and downloaded via SFTP, HTTP, and Globus, and extremely large-volume data requests can be delivered on physical hard drives via regular mail service.</a:t>
            </a:r>
          </a:p>
        </p:txBody>
      </p:sp>
      <p:sp>
        <p:nvSpPr>
          <p:cNvPr id="5" name="TextBox 4">
            <a:extLst>
              <a:ext uri="{FF2B5EF4-FFF2-40B4-BE49-F238E27FC236}">
                <a16:creationId xmlns:a16="http://schemas.microsoft.com/office/drawing/2014/main" id="{BE294AF4-1F90-5D09-E16A-61FCB3CB84A2}"/>
              </a:ext>
            </a:extLst>
          </p:cNvPr>
          <p:cNvSpPr txBox="1"/>
          <p:nvPr/>
        </p:nvSpPr>
        <p:spPr>
          <a:xfrm>
            <a:off x="7445318" y="3630641"/>
            <a:ext cx="1447800" cy="369332"/>
          </a:xfrm>
          <a:prstGeom prst="rect">
            <a:avLst/>
          </a:prstGeom>
          <a:noFill/>
        </p:spPr>
        <p:txBody>
          <a:bodyPr wrap="square" rtlCol="0">
            <a:spAutoFit/>
          </a:bodyPr>
          <a:lstStyle/>
          <a:p>
            <a:r>
              <a:rPr lang="en-US" dirty="0">
                <a:solidFill>
                  <a:srgbClr val="4F81BD"/>
                </a:solidFill>
                <a:hlinkClick r:id="rId6">
                  <a:extLst>
                    <a:ext uri="{A12FA001-AC4F-418D-AE19-62706E023703}">
                      <ahyp:hlinkClr xmlns:ahyp="http://schemas.microsoft.com/office/drawing/2018/hyperlinkcolor" val="tx"/>
                    </a:ext>
                  </a:extLst>
                </a:hlinkClick>
              </a:rPr>
              <a:t>Request Data</a:t>
            </a:r>
            <a:endParaRPr lang="en-US" dirty="0">
              <a:solidFill>
                <a:srgbClr val="4F81BD"/>
              </a:solidFill>
            </a:endParaRPr>
          </a:p>
        </p:txBody>
      </p:sp>
    </p:spTree>
    <p:extLst>
      <p:ext uri="{BB962C8B-B14F-4D97-AF65-F5344CB8AC3E}">
        <p14:creationId xmlns:p14="http://schemas.microsoft.com/office/powerpoint/2010/main" val="38280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75A13-A867-4A33-9808-8803B58708A6}"/>
              </a:ext>
            </a:extLst>
          </p:cNvPr>
          <p:cNvSpPr txBox="1"/>
          <p:nvPr/>
        </p:nvSpPr>
        <p:spPr>
          <a:xfrm>
            <a:off x="112018" y="85692"/>
            <a:ext cx="7431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Overview: Usage Summary by Page and Product</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43EA9E25-B450-AF1F-B950-7BB92B0B708A}"/>
              </a:ext>
            </a:extLst>
          </p:cNvPr>
          <p:cNvPicPr>
            <a:picLocks noChangeAspect="1"/>
          </p:cNvPicPr>
          <p:nvPr/>
        </p:nvPicPr>
        <p:blipFill>
          <a:blip r:embed="rId3"/>
          <a:stretch>
            <a:fillRect/>
          </a:stretch>
        </p:blipFill>
        <p:spPr>
          <a:xfrm>
            <a:off x="218569" y="668209"/>
            <a:ext cx="8706862" cy="6104099"/>
          </a:xfrm>
          <a:prstGeom prst="rect">
            <a:avLst/>
          </a:prstGeom>
        </p:spPr>
      </p:pic>
    </p:spTree>
    <p:extLst>
      <p:ext uri="{BB962C8B-B14F-4D97-AF65-F5344CB8AC3E}">
        <p14:creationId xmlns:p14="http://schemas.microsoft.com/office/powerpoint/2010/main" val="2940596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75A13-A867-4A33-9808-8803B58708A6}"/>
              </a:ext>
            </a:extLst>
          </p:cNvPr>
          <p:cNvSpPr txBox="1"/>
          <p:nvPr/>
        </p:nvSpPr>
        <p:spPr>
          <a:xfrm>
            <a:off x="112018" y="85692"/>
            <a:ext cx="7431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Overview: Membership Summary by Organization</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7D64DFF-7C1C-FF10-D09E-C2B60317FA64}"/>
              </a:ext>
            </a:extLst>
          </p:cNvPr>
          <p:cNvPicPr>
            <a:picLocks noChangeAspect="1"/>
          </p:cNvPicPr>
          <p:nvPr/>
        </p:nvPicPr>
        <p:blipFill>
          <a:blip r:embed="rId3"/>
          <a:stretch>
            <a:fillRect/>
          </a:stretch>
        </p:blipFill>
        <p:spPr>
          <a:xfrm>
            <a:off x="220236" y="672400"/>
            <a:ext cx="8703528" cy="6099908"/>
          </a:xfrm>
          <a:prstGeom prst="rect">
            <a:avLst/>
          </a:prstGeom>
        </p:spPr>
      </p:pic>
    </p:spTree>
    <p:extLst>
      <p:ext uri="{BB962C8B-B14F-4D97-AF65-F5344CB8AC3E}">
        <p14:creationId xmlns:p14="http://schemas.microsoft.com/office/powerpoint/2010/main" val="313973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D075A13-A867-4A33-9808-8803B58708A6}"/>
              </a:ext>
            </a:extLst>
          </p:cNvPr>
          <p:cNvSpPr txBox="1"/>
          <p:nvPr/>
        </p:nvSpPr>
        <p:spPr>
          <a:xfrm>
            <a:off x="112018" y="85692"/>
            <a:ext cx="7431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Overview: Usage Summary by Organization</a:t>
            </a:r>
            <a:endPar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219B7B9B-73F3-A773-BD06-C3E4E236D75D}"/>
              </a:ext>
            </a:extLst>
          </p:cNvPr>
          <p:cNvPicPr>
            <a:picLocks noChangeAspect="1"/>
          </p:cNvPicPr>
          <p:nvPr/>
        </p:nvPicPr>
        <p:blipFill>
          <a:blip r:embed="rId3"/>
          <a:stretch>
            <a:fillRect/>
          </a:stretch>
        </p:blipFill>
        <p:spPr>
          <a:xfrm>
            <a:off x="219926" y="667841"/>
            <a:ext cx="8704147" cy="6096000"/>
          </a:xfrm>
          <a:prstGeom prst="rect">
            <a:avLst/>
          </a:prstGeom>
        </p:spPr>
      </p:pic>
    </p:spTree>
    <p:extLst>
      <p:ext uri="{BB962C8B-B14F-4D97-AF65-F5344CB8AC3E}">
        <p14:creationId xmlns:p14="http://schemas.microsoft.com/office/powerpoint/2010/main" val="154435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FDA2EE-F65E-4EA2-A30B-042C240AEB21}"/>
              </a:ext>
            </a:extLst>
          </p:cNvPr>
          <p:cNvPicPr>
            <a:picLocks noChangeAspect="1"/>
          </p:cNvPicPr>
          <p:nvPr/>
        </p:nvPicPr>
        <p:blipFill>
          <a:blip r:embed="rId3"/>
          <a:stretch>
            <a:fillRect/>
          </a:stretch>
        </p:blipFill>
        <p:spPr>
          <a:xfrm>
            <a:off x="4724400" y="2000250"/>
            <a:ext cx="3086100" cy="1428750"/>
          </a:xfrm>
          <a:prstGeom prst="rect">
            <a:avLst/>
          </a:prstGeom>
        </p:spPr>
      </p:pic>
      <p:pic>
        <p:nvPicPr>
          <p:cNvPr id="6" name="Picture 5">
            <a:extLst>
              <a:ext uri="{FF2B5EF4-FFF2-40B4-BE49-F238E27FC236}">
                <a16:creationId xmlns:a16="http://schemas.microsoft.com/office/drawing/2014/main" id="{5CEBD3C9-9E26-4E26-83D2-7285FAD8E7A7}"/>
              </a:ext>
            </a:extLst>
          </p:cNvPr>
          <p:cNvPicPr>
            <a:picLocks noChangeAspect="1"/>
          </p:cNvPicPr>
          <p:nvPr/>
        </p:nvPicPr>
        <p:blipFill>
          <a:blip r:embed="rId4"/>
          <a:stretch>
            <a:fillRect/>
          </a:stretch>
        </p:blipFill>
        <p:spPr>
          <a:xfrm>
            <a:off x="1023938" y="2000250"/>
            <a:ext cx="3209925" cy="1428750"/>
          </a:xfrm>
          <a:prstGeom prst="rect">
            <a:avLst/>
          </a:prstGeom>
        </p:spPr>
      </p:pic>
      <p:sp>
        <p:nvSpPr>
          <p:cNvPr id="8" name="TextBox 7">
            <a:extLst>
              <a:ext uri="{FF2B5EF4-FFF2-40B4-BE49-F238E27FC236}">
                <a16:creationId xmlns:a16="http://schemas.microsoft.com/office/drawing/2014/main" id="{468C45BB-2F58-4652-B6A6-C77BD7D63A82}"/>
              </a:ext>
            </a:extLst>
          </p:cNvPr>
          <p:cNvSpPr txBox="1"/>
          <p:nvPr/>
        </p:nvSpPr>
        <p:spPr>
          <a:xfrm>
            <a:off x="2152650" y="1655644"/>
            <a:ext cx="952500" cy="307777"/>
          </a:xfrm>
          <a:prstGeom prst="rect">
            <a:avLst/>
          </a:prstGeom>
          <a:noFill/>
        </p:spPr>
        <p:txBody>
          <a:bodyPr wrap="square" rtlCol="0">
            <a:spAutoFit/>
          </a:bodyPr>
          <a:lstStyle/>
          <a:p>
            <a:r>
              <a:rPr lang="en-US" sz="1400" dirty="0"/>
              <a:t>Front view </a:t>
            </a:r>
          </a:p>
        </p:txBody>
      </p:sp>
      <p:sp>
        <p:nvSpPr>
          <p:cNvPr id="9" name="TextBox 8">
            <a:extLst>
              <a:ext uri="{FF2B5EF4-FFF2-40B4-BE49-F238E27FC236}">
                <a16:creationId xmlns:a16="http://schemas.microsoft.com/office/drawing/2014/main" id="{4FD56917-4943-4A06-82AA-A38D0BEFC746}"/>
              </a:ext>
            </a:extLst>
          </p:cNvPr>
          <p:cNvSpPr txBox="1"/>
          <p:nvPr/>
        </p:nvSpPr>
        <p:spPr>
          <a:xfrm>
            <a:off x="5791200" y="1655643"/>
            <a:ext cx="952500" cy="307777"/>
          </a:xfrm>
          <a:prstGeom prst="rect">
            <a:avLst/>
          </a:prstGeom>
          <a:noFill/>
        </p:spPr>
        <p:txBody>
          <a:bodyPr wrap="square" rtlCol="0">
            <a:spAutoFit/>
          </a:bodyPr>
          <a:lstStyle/>
          <a:p>
            <a:r>
              <a:rPr lang="en-US" sz="1400" dirty="0"/>
              <a:t>Back view </a:t>
            </a:r>
          </a:p>
        </p:txBody>
      </p:sp>
      <p:sp>
        <p:nvSpPr>
          <p:cNvPr id="10" name="Rounded Rectangle 9">
            <a:extLst>
              <a:ext uri="{FF2B5EF4-FFF2-40B4-BE49-F238E27FC236}">
                <a16:creationId xmlns:a16="http://schemas.microsoft.com/office/drawing/2014/main" id="{FDB36E20-DB4F-46DD-91B2-12C5F21C3C89}"/>
              </a:ext>
            </a:extLst>
          </p:cNvPr>
          <p:cNvSpPr/>
          <p:nvPr/>
        </p:nvSpPr>
        <p:spPr>
          <a:xfrm>
            <a:off x="990600" y="4343400"/>
            <a:ext cx="3276600" cy="1828800"/>
          </a:xfrm>
          <a:prstGeom prst="roundRect">
            <a:avLst>
              <a:gd name="adj" fmla="val 3148"/>
            </a:avLst>
          </a:prstGeom>
          <a:solidFill>
            <a:schemeClr val="accent1">
              <a:lumMod val="20000"/>
              <a:lumOff val="80000"/>
            </a:schemeClr>
          </a:solidFill>
          <a:ln w="12700">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r>
              <a:rPr lang="en-US" sz="1600" dirty="0">
                <a:solidFill>
                  <a:schemeClr val="tx1">
                    <a:lumMod val="75000"/>
                    <a:lumOff val="25000"/>
                  </a:schemeClr>
                </a:solidFill>
                <a:latin typeface="Arial" panose="020B0604020202020204" pitchFamily="34" charset="0"/>
                <a:cs typeface="Arial" panose="020B0604020202020204" pitchFamily="34" charset="0"/>
              </a:rPr>
              <a:t>Hardware features:</a:t>
            </a:r>
          </a:p>
          <a:p>
            <a:pPr lvl="0"/>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36 drive bays</a:t>
            </a:r>
          </a:p>
          <a:p>
            <a:pPr marL="285750" lvl="0" indent="-285750">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Dual power supplies</a:t>
            </a:r>
          </a:p>
          <a:p>
            <a:pPr marL="285750" lvl="0" indent="-285750">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Dual Ethernet ports</a:t>
            </a:r>
          </a:p>
          <a:p>
            <a:pPr marL="285750" lvl="0" indent="-285750">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Rack-mounted</a:t>
            </a:r>
          </a:p>
        </p:txBody>
      </p:sp>
      <p:sp>
        <p:nvSpPr>
          <p:cNvPr id="11" name="Rounded Rectangle 9">
            <a:extLst>
              <a:ext uri="{FF2B5EF4-FFF2-40B4-BE49-F238E27FC236}">
                <a16:creationId xmlns:a16="http://schemas.microsoft.com/office/drawing/2014/main" id="{0F7CC1B2-58DB-48C6-90C8-F2D215BC290A}"/>
              </a:ext>
            </a:extLst>
          </p:cNvPr>
          <p:cNvSpPr/>
          <p:nvPr/>
        </p:nvSpPr>
        <p:spPr>
          <a:xfrm>
            <a:off x="4724400" y="4343400"/>
            <a:ext cx="3276600" cy="1828800"/>
          </a:xfrm>
          <a:prstGeom prst="roundRect">
            <a:avLst>
              <a:gd name="adj" fmla="val 3148"/>
            </a:avLst>
          </a:prstGeom>
          <a:solidFill>
            <a:schemeClr val="accent1">
              <a:lumMod val="20000"/>
              <a:lumOff val="80000"/>
            </a:schemeClr>
          </a:solidFill>
          <a:ln w="12700">
            <a:solidFill>
              <a:schemeClr val="accent1">
                <a:lumMod val="60000"/>
                <a:lumOff val="4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p>
            <a:pPr lvl="0"/>
            <a:r>
              <a:rPr lang="en-US" sz="1600" dirty="0">
                <a:solidFill>
                  <a:schemeClr val="tx1">
                    <a:lumMod val="75000"/>
                    <a:lumOff val="25000"/>
                  </a:schemeClr>
                </a:solidFill>
                <a:latin typeface="Arial" panose="020B0604020202020204" pitchFamily="34" charset="0"/>
                <a:cs typeface="Arial" panose="020B0604020202020204" pitchFamily="34" charset="0"/>
              </a:rPr>
              <a:t>Storage Capacity:</a:t>
            </a:r>
          </a:p>
          <a:p>
            <a:pPr lvl="0"/>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lvl="0"/>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lvl="0"/>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lvl="0"/>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lvl="0"/>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15" name="Table 14">
            <a:extLst>
              <a:ext uri="{FF2B5EF4-FFF2-40B4-BE49-F238E27FC236}">
                <a16:creationId xmlns:a16="http://schemas.microsoft.com/office/drawing/2014/main" id="{7D81E0BF-85F1-4096-B059-A3A4E7D67D5F}"/>
              </a:ext>
            </a:extLst>
          </p:cNvPr>
          <p:cNvGraphicFramePr>
            <a:graphicFrameLocks noGrp="1"/>
          </p:cNvGraphicFramePr>
          <p:nvPr>
            <p:extLst>
              <p:ext uri="{D42A27DB-BD31-4B8C-83A1-F6EECF244321}">
                <p14:modId xmlns:p14="http://schemas.microsoft.com/office/powerpoint/2010/main" val="850924592"/>
              </p:ext>
            </p:extLst>
          </p:nvPr>
        </p:nvGraphicFramePr>
        <p:xfrm>
          <a:off x="4851400" y="4884309"/>
          <a:ext cx="2832100" cy="1028700"/>
        </p:xfrm>
        <a:graphic>
          <a:graphicData uri="http://schemas.openxmlformats.org/drawingml/2006/table">
            <a:tbl>
              <a:tblPr/>
              <a:tblGrid>
                <a:gridCol w="1154406">
                  <a:extLst>
                    <a:ext uri="{9D8B030D-6E8A-4147-A177-3AD203B41FA5}">
                      <a16:colId xmlns:a16="http://schemas.microsoft.com/office/drawing/2014/main" val="2964335852"/>
                    </a:ext>
                  </a:extLst>
                </a:gridCol>
                <a:gridCol w="659660">
                  <a:extLst>
                    <a:ext uri="{9D8B030D-6E8A-4147-A177-3AD203B41FA5}">
                      <a16:colId xmlns:a16="http://schemas.microsoft.com/office/drawing/2014/main" val="1774855774"/>
                    </a:ext>
                  </a:extLst>
                </a:gridCol>
                <a:gridCol w="1018034">
                  <a:extLst>
                    <a:ext uri="{9D8B030D-6E8A-4147-A177-3AD203B41FA5}">
                      <a16:colId xmlns:a16="http://schemas.microsoft.com/office/drawing/2014/main" val="4135169015"/>
                    </a:ext>
                  </a:extLst>
                </a:gridCol>
              </a:tblGrid>
              <a:tr h="257175">
                <a:tc>
                  <a:txBody>
                    <a:bodyPr/>
                    <a:lstStyle/>
                    <a:p>
                      <a:pPr algn="r" fontAlgn="b"/>
                      <a:r>
                        <a:rPr lang="en-US" sz="1600" b="0" i="0" u="none" strike="noStrike" dirty="0">
                          <a:solidFill>
                            <a:srgbClr val="000000"/>
                          </a:solidFill>
                          <a:effectLst/>
                          <a:latin typeface="Arial" panose="020B0604020202020204" pitchFamily="34" charset="0"/>
                        </a:rPr>
                        <a:t>VIKING:</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Arial" panose="020B0604020202020204" pitchFamily="34" charset="0"/>
                        </a:rPr>
                        <a:t>250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Arial" panose="020B0604020202020204" pitchFamily="34" charset="0"/>
                        </a:rPr>
                        <a:t>Terabytes</a:t>
                      </a:r>
                    </a:p>
                  </a:txBody>
                  <a:tcPr marL="9525" marR="9525" marT="9525" marB="0" anchor="b">
                    <a:lnL>
                      <a:noFill/>
                    </a:lnL>
                    <a:lnR>
                      <a:noFill/>
                    </a:lnR>
                    <a:lnT>
                      <a:noFill/>
                    </a:lnT>
                    <a:lnB>
                      <a:noFill/>
                    </a:lnB>
                  </a:tcPr>
                </a:tc>
                <a:extLst>
                  <a:ext uri="{0D108BD9-81ED-4DB2-BD59-A6C34878D82A}">
                    <a16:rowId xmlns:a16="http://schemas.microsoft.com/office/drawing/2014/main" val="483194413"/>
                  </a:ext>
                </a:extLst>
              </a:tr>
              <a:tr h="257175">
                <a:tc>
                  <a:txBody>
                    <a:bodyPr/>
                    <a:lstStyle/>
                    <a:p>
                      <a:pPr algn="r" fontAlgn="b"/>
                      <a:r>
                        <a:rPr lang="en-US" sz="1600" b="0" i="0" u="none" strike="noStrike">
                          <a:solidFill>
                            <a:srgbClr val="000000"/>
                          </a:solidFill>
                          <a:effectLst/>
                          <a:latin typeface="Arial" panose="020B0604020202020204" pitchFamily="34" charset="0"/>
                        </a:rPr>
                        <a:t>VALKYR:</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Arial" panose="020B0604020202020204" pitchFamily="34" charset="0"/>
                        </a:rPr>
                        <a:t>400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Arial" panose="020B0604020202020204" pitchFamily="34" charset="0"/>
                        </a:rPr>
                        <a:t>Terabytes</a:t>
                      </a:r>
                    </a:p>
                  </a:txBody>
                  <a:tcPr marL="9525" marR="9525" marT="9525" marB="0" anchor="b">
                    <a:lnL>
                      <a:noFill/>
                    </a:lnL>
                    <a:lnR>
                      <a:noFill/>
                    </a:lnR>
                    <a:lnT>
                      <a:noFill/>
                    </a:lnT>
                    <a:lnB>
                      <a:noFill/>
                    </a:lnB>
                  </a:tcPr>
                </a:tc>
                <a:extLst>
                  <a:ext uri="{0D108BD9-81ED-4DB2-BD59-A6C34878D82A}">
                    <a16:rowId xmlns:a16="http://schemas.microsoft.com/office/drawing/2014/main" val="3265187574"/>
                  </a:ext>
                </a:extLst>
              </a:tr>
              <a:tr h="257175">
                <a:tc>
                  <a:txBody>
                    <a:bodyPr/>
                    <a:lstStyle/>
                    <a:p>
                      <a:pPr algn="r" fontAlgn="b"/>
                      <a:r>
                        <a:rPr lang="en-US" sz="1600" b="0" i="0" u="none" strike="noStrike">
                          <a:solidFill>
                            <a:srgbClr val="000000"/>
                          </a:solidFill>
                          <a:effectLst/>
                          <a:latin typeface="Arial" panose="020B0604020202020204" pitchFamily="34" charset="0"/>
                        </a:rPr>
                        <a:t>VISIGOTH:</a:t>
                      </a: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Arial" panose="020B0604020202020204" pitchFamily="34" charset="0"/>
                        </a:rPr>
                        <a:t>400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Arial" panose="020B0604020202020204" pitchFamily="34" charset="0"/>
                        </a:rPr>
                        <a:t>Terabytes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074670"/>
                  </a:ext>
                </a:extLst>
              </a:tr>
              <a:tr h="257175">
                <a:tc>
                  <a:txBody>
                    <a:bodyPr/>
                    <a:lstStyle/>
                    <a:p>
                      <a:pPr algn="r" fontAlgn="b"/>
                      <a:endParaRPr lang="en-US" sz="16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Arial" panose="020B0604020202020204" pitchFamily="34" charset="0"/>
                        </a:rPr>
                        <a:t>1.05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600" b="0" i="0" u="none" strike="noStrike" dirty="0">
                          <a:solidFill>
                            <a:srgbClr val="000000"/>
                          </a:solidFill>
                          <a:effectLst/>
                          <a:latin typeface="Arial" panose="020B0604020202020204" pitchFamily="34" charset="0"/>
                        </a:rPr>
                        <a:t>Petabytes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71717495"/>
                  </a:ext>
                </a:extLst>
              </a:tr>
            </a:tbl>
          </a:graphicData>
        </a:graphic>
      </p:graphicFrame>
      <p:sp>
        <p:nvSpPr>
          <p:cNvPr id="17" name="Speech Bubble: Rectangle with Corners Rounded 16">
            <a:extLst>
              <a:ext uri="{FF2B5EF4-FFF2-40B4-BE49-F238E27FC236}">
                <a16:creationId xmlns:a16="http://schemas.microsoft.com/office/drawing/2014/main" id="{E61B59A6-DC9D-4F56-91C8-14A237D56624}"/>
              </a:ext>
            </a:extLst>
          </p:cNvPr>
          <p:cNvSpPr/>
          <p:nvPr/>
        </p:nvSpPr>
        <p:spPr>
          <a:xfrm>
            <a:off x="1023938" y="3637462"/>
            <a:ext cx="2514600" cy="228600"/>
          </a:xfrm>
          <a:prstGeom prst="wedgeRoundRectCallout">
            <a:avLst>
              <a:gd name="adj1" fmla="val 57187"/>
              <a:gd name="adj2" fmla="val -239643"/>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1 or 2 bays reserved for in-chassis data transfers </a:t>
            </a:r>
          </a:p>
        </p:txBody>
      </p:sp>
      <p:sp>
        <p:nvSpPr>
          <p:cNvPr id="18" name="Speech Bubble: Rectangle with Corners Rounded 17">
            <a:extLst>
              <a:ext uri="{FF2B5EF4-FFF2-40B4-BE49-F238E27FC236}">
                <a16:creationId xmlns:a16="http://schemas.microsoft.com/office/drawing/2014/main" id="{C39E2BC4-BF17-424C-8194-57E3CB8B20E1}"/>
              </a:ext>
            </a:extLst>
          </p:cNvPr>
          <p:cNvSpPr/>
          <p:nvPr/>
        </p:nvSpPr>
        <p:spPr>
          <a:xfrm>
            <a:off x="4796790" y="3643450"/>
            <a:ext cx="1475014" cy="228600"/>
          </a:xfrm>
          <a:prstGeom prst="wedgeRoundRectCallout">
            <a:avLst>
              <a:gd name="adj1" fmla="val -47090"/>
              <a:gd name="adj2" fmla="val -418692"/>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Redundant power supplies</a:t>
            </a:r>
          </a:p>
        </p:txBody>
      </p:sp>
      <p:sp>
        <p:nvSpPr>
          <p:cNvPr id="19" name="Speech Bubble: Rectangle with Corners Rounded 18">
            <a:extLst>
              <a:ext uri="{FF2B5EF4-FFF2-40B4-BE49-F238E27FC236}">
                <a16:creationId xmlns:a16="http://schemas.microsoft.com/office/drawing/2014/main" id="{A633D0D7-487E-4FD4-9820-AA1C1572E1D1}"/>
              </a:ext>
            </a:extLst>
          </p:cNvPr>
          <p:cNvSpPr/>
          <p:nvPr/>
        </p:nvSpPr>
        <p:spPr>
          <a:xfrm>
            <a:off x="6355080" y="3637462"/>
            <a:ext cx="1475014" cy="228600"/>
          </a:xfrm>
          <a:prstGeom prst="wedgeRoundRectCallout">
            <a:avLst>
              <a:gd name="adj1" fmla="val -57127"/>
              <a:gd name="adj2" fmla="val -445358"/>
              <a:gd name="adj3" fmla="val 16667"/>
            </a:avLst>
          </a:prstGeom>
          <a:solidFill>
            <a:srgbClr val="FFFFCC"/>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85000"/>
                    <a:lumOff val="15000"/>
                  </a:schemeClr>
                </a:solidFill>
              </a:rPr>
              <a:t>Redundant network ports</a:t>
            </a:r>
          </a:p>
        </p:txBody>
      </p:sp>
      <p:sp>
        <p:nvSpPr>
          <p:cNvPr id="20" name="TextBox 19">
            <a:extLst>
              <a:ext uri="{FF2B5EF4-FFF2-40B4-BE49-F238E27FC236}">
                <a16:creationId xmlns:a16="http://schemas.microsoft.com/office/drawing/2014/main" id="{1E9CE0AB-435F-4309-AC97-71FBC502EF57}"/>
              </a:ext>
            </a:extLst>
          </p:cNvPr>
          <p:cNvSpPr txBox="1"/>
          <p:nvPr/>
        </p:nvSpPr>
        <p:spPr>
          <a:xfrm>
            <a:off x="990600" y="951247"/>
            <a:ext cx="7008019" cy="400110"/>
          </a:xfrm>
          <a:prstGeom prst="rect">
            <a:avLst/>
          </a:prstGeom>
          <a:noFill/>
        </p:spPr>
        <p:txBody>
          <a:bodyPr wrap="square" rtlCol="0">
            <a:spAutoFit/>
          </a:bodyPr>
          <a:lstStyle/>
          <a:p>
            <a:r>
              <a:rPr lang="en-US" sz="2000" dirty="0" err="1">
                <a:latin typeface="Arial" panose="020B0604020202020204" pitchFamily="34" charset="0"/>
                <a:cs typeface="Arial" panose="020B0604020202020204" pitchFamily="34" charset="0"/>
              </a:rPr>
              <a:t>SuperMicro</a:t>
            </a:r>
            <a:r>
              <a:rPr lang="en-US" sz="2000" dirty="0">
                <a:latin typeface="Arial" panose="020B0604020202020204" pitchFamily="34" charset="0"/>
                <a:cs typeface="Arial" panose="020B0604020202020204" pitchFamily="34" charset="0"/>
              </a:rPr>
              <a:t> dual 6-core CPU file servers (current quantity: </a:t>
            </a:r>
            <a:r>
              <a:rPr lang="en-US" sz="2000" b="1" dirty="0">
                <a:highlight>
                  <a:srgbClr val="FFFF00"/>
                </a:highlight>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a:t>
            </a:r>
          </a:p>
        </p:txBody>
      </p:sp>
      <p:sp>
        <p:nvSpPr>
          <p:cNvPr id="21" name="TextBox 20">
            <a:extLst>
              <a:ext uri="{FF2B5EF4-FFF2-40B4-BE49-F238E27FC236}">
                <a16:creationId xmlns:a16="http://schemas.microsoft.com/office/drawing/2014/main" id="{F7142C1F-CBFD-4DF2-B2BC-DF2E85E5C307}"/>
              </a:ext>
            </a:extLst>
          </p:cNvPr>
          <p:cNvSpPr txBox="1"/>
          <p:nvPr/>
        </p:nvSpPr>
        <p:spPr>
          <a:xfrm>
            <a:off x="112018" y="85692"/>
            <a:ext cx="674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pitchFamily="34" charset="0"/>
                <a:cs typeface="Arial" panose="020B0604020202020204" pitchFamily="34" charset="0"/>
              </a:rPr>
              <a:t>Overview: Modeling Platform File Servers</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3718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1781</Words>
  <Application>Microsoft Office PowerPoint</Application>
  <PresentationFormat>On-screen Show (4:3)</PresentationFormat>
  <Paragraphs>292</Paragraphs>
  <Slides>19</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Courier New</vt:lpstr>
      <vt:lpstr>French Script MT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2015-09-17T20:22:40Z</dcterms:created>
  <dcterms:modified xsi:type="dcterms:W3CDTF">2023-07-05T15:41:09Z</dcterms:modified>
</cp:coreProperties>
</file>